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37125" autoAdjust="0"/>
    <p:restoredTop sz="90929"/>
  </p:normalViewPr>
  <p:slideViewPr>
    <p:cSldViewPr>
      <p:cViewPr varScale="1">
        <p:scale>
          <a:sx n="73" d="100"/>
          <a:sy n="73" d="100"/>
        </p:scale>
        <p:origin x="-9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5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E480E8-51EA-45F8-9ED5-A06E7BF6BCD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06BA8-F156-476A-A85B-0354518F59A2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1" name="Group 11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192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4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73971C-E315-4BBB-BAA2-8AF51338BF3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130" name="Group 58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085" name="AutoShape 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Oval 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1" name="Group 59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3132" name="AutoShape 6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Oval 6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Oval 6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5" name="Group 63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3136" name="AutoShape 6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Oval 6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Oval 6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9" name="Group 67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3140" name="AutoShape 6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Oval 6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Oval 7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43" name="Group 71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3144" name="AutoShape 7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Oval 7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Oval 7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" name="Group 103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3176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9" name="Group 107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3180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" name="Group 111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3184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" name="Group 115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3188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9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0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201" name="Picture 129" descr="D:\Combination\comb34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2" name="Picture 130" descr="D:\Combination\comb34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3" name="Picture 131" descr="D:\Combination\comb34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54864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4" name="Picture 132" descr="D:\Combination\comb35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43100" y="5487988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5" name="Picture 133" descr="D:\Combination\comb35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6" name="Picture 134" descr="D:\Combination\comb34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53400" y="5475288"/>
            <a:ext cx="422275" cy="4222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grpSp>
        <p:nvGrpSpPr>
          <p:cNvPr id="3207" name="Group 135"/>
          <p:cNvGrpSpPr>
            <a:grpSpLocks/>
          </p:cNvGrpSpPr>
          <p:nvPr/>
        </p:nvGrpSpPr>
        <p:grpSpPr bwMode="auto">
          <a:xfrm>
            <a:off x="3657600" y="76200"/>
            <a:ext cx="2057400" cy="2057400"/>
            <a:chOff x="240" y="288"/>
            <a:chExt cx="864" cy="864"/>
          </a:xfrm>
        </p:grpSpPr>
        <p:sp>
          <p:nvSpPr>
            <p:cNvPr id="3208" name="AutoShape 13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Oval 13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Oval 13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11" name="Rectangle 139"/>
          <p:cNvSpPr>
            <a:spLocks noChangeArrowheads="1"/>
          </p:cNvSpPr>
          <p:nvPr/>
        </p:nvSpPr>
        <p:spPr bwMode="auto">
          <a:xfrm>
            <a:off x="7239000" y="304800"/>
            <a:ext cx="1676400" cy="17526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2" name="Rectangle 140"/>
          <p:cNvSpPr>
            <a:spLocks noChangeArrowheads="1"/>
          </p:cNvSpPr>
          <p:nvPr/>
        </p:nvSpPr>
        <p:spPr bwMode="auto">
          <a:xfrm>
            <a:off x="609600" y="36576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0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30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90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00"/>
                            </p:stCondLst>
                            <p:childTnLst>
                              <p:par>
                                <p:cTn id="7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700"/>
                            </p:stCondLst>
                            <p:childTnLst>
                              <p:par>
                                <p:cTn id="7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300"/>
                            </p:stCondLst>
                            <p:childTnLst>
                              <p:par>
                                <p:cTn id="8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100">
        <p:tmplLst>
          <p:tmpl lvl="1">
            <p:tnLst>
              <p:par>
                <p:cTn presetID="1" presetClass="entr" presetSubtype="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D:\Web Graphics\Web Graphics\Animations\Dividers\Jump Rope\jumprope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1371600"/>
            <a:ext cx="4457700" cy="457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43" name="Group 19"/>
          <p:cNvGrpSpPr>
            <a:grpSpLocks noChangeAspect="1"/>
          </p:cNvGrpSpPr>
          <p:nvPr/>
        </p:nvGrpSpPr>
        <p:grpSpPr bwMode="auto">
          <a:xfrm>
            <a:off x="109538" y="642938"/>
            <a:ext cx="1033462" cy="1033462"/>
            <a:chOff x="240" y="288"/>
            <a:chExt cx="864" cy="864"/>
          </a:xfrm>
        </p:grpSpPr>
        <p:sp>
          <p:nvSpPr>
            <p:cNvPr id="1044" name="AutoShape 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Oval 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Oval 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18288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58" name="Group 34"/>
          <p:cNvGrpSpPr>
            <a:grpSpLocks/>
          </p:cNvGrpSpPr>
          <p:nvPr/>
        </p:nvGrpSpPr>
        <p:grpSpPr bwMode="auto">
          <a:xfrm flipH="1" flipV="1">
            <a:off x="685800" y="914400"/>
            <a:ext cx="228600" cy="228600"/>
            <a:chOff x="864" y="3264"/>
            <a:chExt cx="192" cy="192"/>
          </a:xfrm>
        </p:grpSpPr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AutoShape 36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rbanext.uiuc.edu/world/nr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743200"/>
            <a:ext cx="7772400" cy="1143000"/>
          </a:xfrm>
        </p:spPr>
        <p:txBody>
          <a:bodyPr/>
          <a:lstStyle/>
          <a:p>
            <a:r>
              <a:rPr lang="en-US" sz="4400"/>
              <a:t>Natural Resources:</a:t>
            </a:r>
            <a:br>
              <a:rPr lang="en-US" sz="4400"/>
            </a:br>
            <a:r>
              <a:rPr lang="en-US" sz="4400"/>
              <a:t>Can We UseThem Forever?</a:t>
            </a:r>
            <a:br>
              <a:rPr lang="en-US" sz="4400"/>
            </a:br>
            <a:endParaRPr lang="en-US" sz="44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Grade 2</a:t>
            </a:r>
          </a:p>
          <a:p>
            <a:r>
              <a:rPr lang="en-US"/>
              <a:t>Social Studies Online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Protecting our Resources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6000" b="1">
                <a:latin typeface="Times"/>
              </a:rPr>
              <a:t> </a:t>
            </a:r>
            <a:r>
              <a:rPr lang="en-US" sz="4800" b="1">
                <a:latin typeface="Times"/>
              </a:rPr>
              <a:t>If a resource is used and thrown away, eventually the resource becomes scarce.</a:t>
            </a:r>
            <a:r>
              <a:rPr lang="en-US" sz="6000" b="1">
                <a:latin typeface="Times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000" b="1">
                <a:latin typeface="Times"/>
              </a:rPr>
              <a:t> </a:t>
            </a:r>
          </a:p>
        </p:txBody>
      </p:sp>
      <p:pic>
        <p:nvPicPr>
          <p:cNvPr id="17414" name="Picture 6" descr="C:\My Documents\My Pictures\My Pictures\science\recycle-k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886200"/>
            <a:ext cx="1771650" cy="258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Protecting our Resources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0" b="1">
                <a:latin typeface="Times"/>
              </a:rPr>
              <a:t> </a:t>
            </a:r>
            <a:r>
              <a:rPr lang="en-US" sz="4800" b="1">
                <a:latin typeface="Times"/>
              </a:rPr>
              <a:t>Wise use of resources includes not throwing away products that are reuseable or recyclable.</a:t>
            </a:r>
            <a:r>
              <a:rPr lang="en-US" sz="6000" b="1">
                <a:latin typeface="Times"/>
              </a:rPr>
              <a:t> </a:t>
            </a:r>
            <a:endParaRPr lang="en-US" sz="4000" b="1">
              <a:latin typeface="Times"/>
            </a:endParaRPr>
          </a:p>
        </p:txBody>
      </p:sp>
      <p:pic>
        <p:nvPicPr>
          <p:cNvPr id="19461" name="Picture 5" descr="C:\My Documents\My Pictures\My Pictures\science\recycl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495800"/>
            <a:ext cx="2438400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Our Resources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800" b="1">
                <a:latin typeface="Times"/>
              </a:rPr>
              <a:t>Trees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800" b="1">
                <a:latin typeface="Times"/>
              </a:rPr>
              <a:t>Soil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800" b="1">
                <a:latin typeface="Times"/>
              </a:rPr>
              <a:t>Water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800" b="1">
                <a:latin typeface="Times"/>
              </a:rPr>
              <a:t>Oil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800" b="1">
                <a:latin typeface="Times"/>
              </a:rPr>
              <a:t>Minerals</a:t>
            </a:r>
            <a:endParaRPr lang="en-US" sz="4000" b="1">
              <a:latin typeface="Times"/>
            </a:endParaRPr>
          </a:p>
        </p:txBody>
      </p:sp>
      <p:pic>
        <p:nvPicPr>
          <p:cNvPr id="20485" name="Picture 5" descr="C:\My Documents\My Pictures\My Pictures\plants\summertre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2947988"/>
            <a:ext cx="720725" cy="960437"/>
          </a:xfrm>
          <a:prstGeom prst="rect">
            <a:avLst/>
          </a:prstGeom>
          <a:noFill/>
        </p:spPr>
      </p:pic>
      <p:pic>
        <p:nvPicPr>
          <p:cNvPr id="20486" name="Picture 6" descr="C:\My Documents\My Pictures\My Pictures\items\wheelbarr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978150"/>
            <a:ext cx="2438400" cy="1365250"/>
          </a:xfrm>
          <a:prstGeom prst="rect">
            <a:avLst/>
          </a:prstGeom>
          <a:noFill/>
        </p:spPr>
      </p:pic>
      <p:pic>
        <p:nvPicPr>
          <p:cNvPr id="20487" name="Picture 7" descr="C:\My Documents\My Pictures\My Pictures\weather\rain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81513"/>
            <a:ext cx="1828800" cy="163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endParaRPr lang="en-US" sz="54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800" b="1">
                <a:latin typeface="Times"/>
              </a:rPr>
              <a:t>It is up to us to save our resources  by recycling and reusing.</a:t>
            </a:r>
            <a:endParaRPr lang="en-US" sz="4000" b="1">
              <a:latin typeface="Times"/>
            </a:endParaRPr>
          </a:p>
        </p:txBody>
      </p:sp>
      <p:pic>
        <p:nvPicPr>
          <p:cNvPr id="21511" name="Picture 7" descr="C:\My Documents\My Pictures\My Pictures\science\reu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619500"/>
            <a:ext cx="3505200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/>
              <a:t>Resources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Natural Resouces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/>
              <a:t>Blueprint Skill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400">
                <a:cs typeface="Arial" pitchFamily="34" charset="0"/>
              </a:rPr>
              <a:t>Analyze how individuals and populations depend upon land resources. </a:t>
            </a:r>
            <a:br>
              <a:rPr lang="en-US" sz="5400">
                <a:cs typeface="Arial" pitchFamily="34" charset="0"/>
              </a:rPr>
            </a:br>
            <a:endParaRPr lang="en-US" sz="54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/>
              <a:t>Introduction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>
                <a:latin typeface="Times"/>
              </a:rPr>
              <a:t>People use many of the Earth's natural resources. All of the products we use have a natural resource base. </a:t>
            </a:r>
          </a:p>
        </p:txBody>
      </p:sp>
      <p:pic>
        <p:nvPicPr>
          <p:cNvPr id="10244" name="Picture 4" descr="C:\My Documents\My Pictures\people\bcamper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3921125"/>
            <a:ext cx="2286000" cy="293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/>
              <a:t>Introduction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>
                <a:latin typeface="Times"/>
              </a:rPr>
              <a:t>Minerals, forest products, water, and soil are just a few of the natural resources humans use to produce energy and make things people use.</a:t>
            </a:r>
          </a:p>
        </p:txBody>
      </p:sp>
      <p:pic>
        <p:nvPicPr>
          <p:cNvPr id="11268" name="Picture 4" descr="C:\My Documents\My Pictures\people\woman-sewin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495800"/>
            <a:ext cx="1679575" cy="198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Renewable Resources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>
                <a:latin typeface="Times"/>
              </a:rPr>
              <a:t>Some natural resources can be reproduced within a few years or decades. These are called renewable resources. </a:t>
            </a:r>
          </a:p>
        </p:txBody>
      </p:sp>
      <p:pic>
        <p:nvPicPr>
          <p:cNvPr id="12293" name="Picture 5" descr="C:\My Documents\My Pictures\My Pictures\places\maple-at-dus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46588"/>
            <a:ext cx="31242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Renewable Resources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>
                <a:latin typeface="Times"/>
              </a:rPr>
              <a:t>Trees are an example of a renewable resource. </a:t>
            </a:r>
          </a:p>
        </p:txBody>
      </p:sp>
      <p:pic>
        <p:nvPicPr>
          <p:cNvPr id="13316" name="Picture 4" descr="C:\My Documents\My Pictures\plants\cntrylaneappletre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3800" y="3733800"/>
            <a:ext cx="2209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Non-Renewable Resources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b="1">
                <a:latin typeface="Times"/>
              </a:rPr>
              <a:t>Non-renewable resources take hundreds, thousand and even millions of years to be made.</a:t>
            </a:r>
          </a:p>
          <a:p>
            <a:pPr>
              <a:buFontTx/>
              <a:buNone/>
            </a:pPr>
            <a:r>
              <a:rPr lang="en-US" sz="4000" b="1">
                <a:latin typeface="Times"/>
              </a:rPr>
              <a:t> </a:t>
            </a:r>
          </a:p>
        </p:txBody>
      </p:sp>
      <p:pic>
        <p:nvPicPr>
          <p:cNvPr id="14341" name="Picture 5" descr="C:\My Documents\My Pictures\My Pictures\places\factory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0"/>
            <a:ext cx="3017838" cy="272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Non-Renewable Resources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0" b="1">
                <a:latin typeface="Times"/>
              </a:rPr>
              <a:t>Oil, minerals, and soil are examples of these.</a:t>
            </a:r>
          </a:p>
          <a:p>
            <a:pPr>
              <a:buFontTx/>
              <a:buNone/>
            </a:pPr>
            <a:r>
              <a:rPr lang="en-US" sz="4000" b="1">
                <a:latin typeface="Times"/>
              </a:rPr>
              <a:t> </a:t>
            </a:r>
          </a:p>
        </p:txBody>
      </p:sp>
      <p:pic>
        <p:nvPicPr>
          <p:cNvPr id="15364" name="Picture 4" descr="C:\My Documents\My Pictures\My Pictures\transportation\Gas_Pu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962400"/>
            <a:ext cx="2109788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sz="5400"/>
              <a:t>Protecting our Resources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6000" b="1">
                <a:latin typeface="Times"/>
              </a:rPr>
              <a:t>It is very important we use renewable and non-renewable resources wisely.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000" b="1">
                <a:latin typeface="Times"/>
              </a:rPr>
              <a:t> </a:t>
            </a:r>
          </a:p>
        </p:txBody>
      </p:sp>
      <p:pic>
        <p:nvPicPr>
          <p:cNvPr id="16390" name="Picture 6" descr="C:\My Documents\My Pictures\My Pictures\science\redu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581400"/>
            <a:ext cx="20574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appy Lesson (FTC PowerPak)">
  <a:themeElements>
    <a:clrScheme name="">
      <a:dk1>
        <a:srgbClr val="000000"/>
      </a:dk1>
      <a:lt1>
        <a:srgbClr val="FFFFFF"/>
      </a:lt1>
      <a:dk2>
        <a:srgbClr val="0033CC"/>
      </a:dk2>
      <a:lt2>
        <a:srgbClr val="FFFF00"/>
      </a:lt2>
      <a:accent1>
        <a:srgbClr val="00CC99"/>
      </a:accent1>
      <a:accent2>
        <a:srgbClr val="3333CC"/>
      </a:accent2>
      <a:accent3>
        <a:srgbClr val="AA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00"/>
      </a:hlink>
      <a:folHlink>
        <a:srgbClr val="FF33CC"/>
      </a:folHlink>
    </a:clrScheme>
    <a:fontScheme name="Happy Lesson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appy Lesson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Lesson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Lesson (FTC PowerPak).pot</Template>
  <TotalTime>80</TotalTime>
  <Words>228</Words>
  <Application>Microsoft Office PowerPoint</Application>
  <PresentationFormat>On-screen Show (4:3)</PresentationFormat>
  <Paragraphs>39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Tahoma</vt:lpstr>
      <vt:lpstr>Arial</vt:lpstr>
      <vt:lpstr>Times</vt:lpstr>
      <vt:lpstr>Happy Lesson (FTC PowerPak)</vt:lpstr>
      <vt:lpstr>Natural Resources: Can We UseThem Forever? </vt:lpstr>
      <vt:lpstr>Blueprint Skill</vt:lpstr>
      <vt:lpstr>Introduction</vt:lpstr>
      <vt:lpstr>Introduction</vt:lpstr>
      <vt:lpstr>Renewable Resources</vt:lpstr>
      <vt:lpstr>Renewable Resources</vt:lpstr>
      <vt:lpstr>Non-Renewable Resources</vt:lpstr>
      <vt:lpstr>Non-Renewable Resources</vt:lpstr>
      <vt:lpstr>Protecting our Resources</vt:lpstr>
      <vt:lpstr>Protecting our Resources</vt:lpstr>
      <vt:lpstr>Protecting our Resources</vt:lpstr>
      <vt:lpstr>Our Resources</vt:lpstr>
      <vt:lpstr>Slide 13</vt:lpstr>
      <vt:lpstr>Resources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Lesson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5</cp:revision>
  <dcterms:created xsi:type="dcterms:W3CDTF">2005-02-01T18:38:30Z</dcterms:created>
  <dcterms:modified xsi:type="dcterms:W3CDTF">2009-08-06T19:33:10Z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