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0080625" cy="7559675"/>
  <p:notesSz cx="7772400" cy="10058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5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333500" y="1006475"/>
            <a:ext cx="5105400" cy="34480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 noTextEdit="1"/>
          </p:cNvSpPr>
          <p:nvPr>
            <p:ph type="sldImg"/>
          </p:nvPr>
        </p:nvSpPr>
        <p:spPr bwMode="auto">
          <a:xfrm>
            <a:off x="1587500" y="1006475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185863" y="4787900"/>
            <a:ext cx="5408612" cy="38274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4550" y="627063"/>
            <a:ext cx="2151063" cy="6235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9775" y="627063"/>
            <a:ext cx="6302375" cy="6235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5" y="627063"/>
            <a:ext cx="8605838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9775" y="2101850"/>
            <a:ext cx="4225925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100" y="2101850"/>
            <a:ext cx="4227513" cy="4760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750888" y="204788"/>
            <a:ext cx="8577262" cy="7107237"/>
          </a:xfrm>
          <a:prstGeom prst="roundRect">
            <a:avLst>
              <a:gd name="adj" fmla="val 4176"/>
            </a:avLst>
          </a:prstGeom>
          <a:blipFill dpi="0" rotWithShape="0">
            <a:blip r:embed="rId1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182563" y="238125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182563" y="742950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182563" y="1246188"/>
            <a:ext cx="360362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182563" y="1751013"/>
            <a:ext cx="360362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82563" y="2254250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182563" y="2759075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>
            <a:off x="182563" y="3262313"/>
            <a:ext cx="360362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>
            <a:off x="182563" y="3765550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>
            <a:off x="182563" y="4270375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182563" y="4773613"/>
            <a:ext cx="360362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>
            <a:off x="182563" y="5278438"/>
            <a:ext cx="360362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AutoShape 13"/>
          <p:cNvSpPr>
            <a:spLocks noChangeArrowheads="1"/>
          </p:cNvSpPr>
          <p:nvPr/>
        </p:nvSpPr>
        <p:spPr bwMode="auto">
          <a:xfrm>
            <a:off x="182563" y="5781675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>
            <a:off x="182563" y="6286500"/>
            <a:ext cx="360362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AutoShape 15"/>
          <p:cNvSpPr>
            <a:spLocks noChangeArrowheads="1"/>
          </p:cNvSpPr>
          <p:nvPr/>
        </p:nvSpPr>
        <p:spPr bwMode="auto">
          <a:xfrm>
            <a:off x="182563" y="6789738"/>
            <a:ext cx="360362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AutoShape 16"/>
          <p:cNvSpPr>
            <a:spLocks noChangeArrowheads="1"/>
          </p:cNvSpPr>
          <p:nvPr/>
        </p:nvSpPr>
        <p:spPr bwMode="auto">
          <a:xfrm>
            <a:off x="182563" y="7294563"/>
            <a:ext cx="360362" cy="266700"/>
          </a:xfrm>
          <a:prstGeom prst="roundRect">
            <a:avLst>
              <a:gd name="adj" fmla="val 59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1" name="AutoShape 17"/>
          <p:cNvSpPr>
            <a:spLocks noChangeArrowheads="1"/>
          </p:cNvSpPr>
          <p:nvPr/>
        </p:nvSpPr>
        <p:spPr bwMode="auto">
          <a:xfrm>
            <a:off x="182563" y="0"/>
            <a:ext cx="360362" cy="14288"/>
          </a:xfrm>
          <a:prstGeom prst="roundRect">
            <a:avLst>
              <a:gd name="adj" fmla="val 12500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2" name="AutoShape 18"/>
          <p:cNvSpPr>
            <a:spLocks noChangeArrowheads="1"/>
          </p:cNvSpPr>
          <p:nvPr/>
        </p:nvSpPr>
        <p:spPr bwMode="auto">
          <a:xfrm>
            <a:off x="9544050" y="238125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3" name="AutoShape 19"/>
          <p:cNvSpPr>
            <a:spLocks noChangeArrowheads="1"/>
          </p:cNvSpPr>
          <p:nvPr/>
        </p:nvSpPr>
        <p:spPr bwMode="auto">
          <a:xfrm>
            <a:off x="9544050" y="742950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4" name="AutoShape 20"/>
          <p:cNvSpPr>
            <a:spLocks noChangeArrowheads="1"/>
          </p:cNvSpPr>
          <p:nvPr/>
        </p:nvSpPr>
        <p:spPr bwMode="auto">
          <a:xfrm>
            <a:off x="9544050" y="1246188"/>
            <a:ext cx="360363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5" name="AutoShape 21"/>
          <p:cNvSpPr>
            <a:spLocks noChangeArrowheads="1"/>
          </p:cNvSpPr>
          <p:nvPr/>
        </p:nvSpPr>
        <p:spPr bwMode="auto">
          <a:xfrm>
            <a:off x="9544050" y="1751013"/>
            <a:ext cx="360363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6" name="AutoShape 22"/>
          <p:cNvSpPr>
            <a:spLocks noChangeArrowheads="1"/>
          </p:cNvSpPr>
          <p:nvPr/>
        </p:nvSpPr>
        <p:spPr bwMode="auto">
          <a:xfrm>
            <a:off x="9544050" y="2254250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7" name="AutoShape 23"/>
          <p:cNvSpPr>
            <a:spLocks noChangeArrowheads="1"/>
          </p:cNvSpPr>
          <p:nvPr/>
        </p:nvSpPr>
        <p:spPr bwMode="auto">
          <a:xfrm>
            <a:off x="9544050" y="2759075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8" name="AutoShape 24"/>
          <p:cNvSpPr>
            <a:spLocks noChangeArrowheads="1"/>
          </p:cNvSpPr>
          <p:nvPr/>
        </p:nvSpPr>
        <p:spPr bwMode="auto">
          <a:xfrm>
            <a:off x="9544050" y="3262313"/>
            <a:ext cx="360363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49" name="AutoShape 25"/>
          <p:cNvSpPr>
            <a:spLocks noChangeArrowheads="1"/>
          </p:cNvSpPr>
          <p:nvPr/>
        </p:nvSpPr>
        <p:spPr bwMode="auto">
          <a:xfrm>
            <a:off x="9544050" y="3765550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0" name="AutoShape 26"/>
          <p:cNvSpPr>
            <a:spLocks noChangeArrowheads="1"/>
          </p:cNvSpPr>
          <p:nvPr/>
        </p:nvSpPr>
        <p:spPr bwMode="auto">
          <a:xfrm>
            <a:off x="9544050" y="4270375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1" name="AutoShape 27"/>
          <p:cNvSpPr>
            <a:spLocks noChangeArrowheads="1"/>
          </p:cNvSpPr>
          <p:nvPr/>
        </p:nvSpPr>
        <p:spPr bwMode="auto">
          <a:xfrm>
            <a:off x="9544050" y="4773613"/>
            <a:ext cx="360363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2" name="AutoShape 28"/>
          <p:cNvSpPr>
            <a:spLocks noChangeArrowheads="1"/>
          </p:cNvSpPr>
          <p:nvPr/>
        </p:nvSpPr>
        <p:spPr bwMode="auto">
          <a:xfrm>
            <a:off x="9544050" y="5278438"/>
            <a:ext cx="360363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3" name="AutoShape 29"/>
          <p:cNvSpPr>
            <a:spLocks noChangeArrowheads="1"/>
          </p:cNvSpPr>
          <p:nvPr/>
        </p:nvSpPr>
        <p:spPr bwMode="auto">
          <a:xfrm>
            <a:off x="9544050" y="5781675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" name="AutoShape 30"/>
          <p:cNvSpPr>
            <a:spLocks noChangeArrowheads="1"/>
          </p:cNvSpPr>
          <p:nvPr/>
        </p:nvSpPr>
        <p:spPr bwMode="auto">
          <a:xfrm>
            <a:off x="9544050" y="6286500"/>
            <a:ext cx="360363" cy="280988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AutoShape 31"/>
          <p:cNvSpPr>
            <a:spLocks noChangeArrowheads="1"/>
          </p:cNvSpPr>
          <p:nvPr/>
        </p:nvSpPr>
        <p:spPr bwMode="auto">
          <a:xfrm>
            <a:off x="9544050" y="6789738"/>
            <a:ext cx="360363" cy="280987"/>
          </a:xfrm>
          <a:prstGeom prst="roundRect">
            <a:avLst>
              <a:gd name="adj" fmla="val 565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6" name="AutoShape 32"/>
          <p:cNvSpPr>
            <a:spLocks noChangeArrowheads="1"/>
          </p:cNvSpPr>
          <p:nvPr/>
        </p:nvSpPr>
        <p:spPr bwMode="auto">
          <a:xfrm>
            <a:off x="9544050" y="7294563"/>
            <a:ext cx="360363" cy="266700"/>
          </a:xfrm>
          <a:prstGeom prst="roundRect">
            <a:avLst>
              <a:gd name="adj" fmla="val 593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7" name="AutoShape 33"/>
          <p:cNvSpPr>
            <a:spLocks noChangeArrowheads="1"/>
          </p:cNvSpPr>
          <p:nvPr/>
        </p:nvSpPr>
        <p:spPr bwMode="auto">
          <a:xfrm>
            <a:off x="9544050" y="0"/>
            <a:ext cx="360363" cy="14288"/>
          </a:xfrm>
          <a:prstGeom prst="roundRect">
            <a:avLst>
              <a:gd name="adj" fmla="val 12500"/>
            </a:avLst>
          </a:pr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750888" y="204788"/>
            <a:ext cx="8577262" cy="7107237"/>
          </a:xfrm>
          <a:prstGeom prst="roundRect">
            <a:avLst>
              <a:gd name="adj" fmla="val 4176"/>
            </a:avLst>
          </a:prstGeom>
          <a:solidFill>
            <a:srgbClr val="E6E6FF">
              <a:alpha val="50000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9" name="AutoShape 35"/>
          <p:cNvSpPr>
            <a:spLocks noChangeArrowheads="1"/>
          </p:cNvSpPr>
          <p:nvPr/>
        </p:nvSpPr>
        <p:spPr bwMode="auto">
          <a:xfrm>
            <a:off x="1106488" y="2114550"/>
            <a:ext cx="7843837" cy="127000"/>
          </a:xfrm>
          <a:prstGeom prst="roundRect">
            <a:avLst>
              <a:gd name="adj" fmla="val 33750"/>
            </a:avLst>
          </a:prstGeom>
          <a:gradFill rotWithShape="0">
            <a:gsLst>
              <a:gs pos="0">
                <a:srgbClr val="280099"/>
              </a:gs>
              <a:gs pos="100000">
                <a:srgbClr val="BB1D00"/>
              </a:gs>
            </a:gsLst>
            <a:lin ang="135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60" name="Rectangle 36"/>
          <p:cNvSpPr>
            <a:spLocks noGrp="1" noChangeArrowheads="1"/>
          </p:cNvSpPr>
          <p:nvPr>
            <p:ph type="title"/>
          </p:nvPr>
        </p:nvSpPr>
        <p:spPr bwMode="auto">
          <a:xfrm>
            <a:off x="739775" y="627063"/>
            <a:ext cx="8605838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775" y="2101850"/>
            <a:ext cx="8605838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358775" indent="-358775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 b="1">
          <a:solidFill>
            <a:srgbClr val="800000"/>
          </a:solidFill>
          <a:latin typeface="+mj-lt"/>
          <a:ea typeface="+mj-ea"/>
          <a:cs typeface="+mj-cs"/>
        </a:defRPr>
      </a:lvl1pPr>
      <a:lvl2pPr marL="4318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2pPr>
      <a:lvl3pPr marL="6477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3pPr>
      <a:lvl4pPr marL="8636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4pPr>
      <a:lvl5pPr marL="10795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5pPr>
      <a:lvl6pPr marL="15367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6pPr>
      <a:lvl7pPr marL="19939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7pPr>
      <a:lvl8pPr marL="24511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8pPr>
      <a:lvl9pPr marL="2908300" indent="-358775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6" charset="0"/>
          <a:cs typeface="Arial Unicode MS" charset="0"/>
        </a:defRPr>
      </a:lvl9pPr>
    </p:titleStyle>
    <p:bodyStyle>
      <a:lvl1pPr marL="503238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3200">
          <a:solidFill>
            <a:srgbClr val="000080"/>
          </a:solidFill>
          <a:latin typeface="+mn-lt"/>
          <a:ea typeface="+mn-ea"/>
          <a:cs typeface="+mn-cs"/>
        </a:defRPr>
      </a:lvl1pPr>
      <a:lvl2pPr marL="790575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800">
          <a:solidFill>
            <a:srgbClr val="000080"/>
          </a:solidFill>
          <a:latin typeface="+mn-lt"/>
          <a:cs typeface="+mn-cs"/>
        </a:defRPr>
      </a:lvl2pPr>
      <a:lvl3pPr marL="1079500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400">
          <a:solidFill>
            <a:srgbClr val="000080"/>
          </a:solidFill>
          <a:latin typeface="+mn-lt"/>
          <a:cs typeface="+mn-cs"/>
        </a:defRPr>
      </a:lvl3pPr>
      <a:lvl4pPr marL="1366838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000">
          <a:solidFill>
            <a:srgbClr val="000080"/>
          </a:solidFill>
          <a:latin typeface="+mn-lt"/>
          <a:cs typeface="+mn-cs"/>
        </a:defRPr>
      </a:lvl4pPr>
      <a:lvl5pPr marL="1655763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000">
          <a:solidFill>
            <a:srgbClr val="000080"/>
          </a:solidFill>
          <a:latin typeface="+mn-lt"/>
          <a:cs typeface="+mn-cs"/>
        </a:defRPr>
      </a:lvl5pPr>
      <a:lvl6pPr marL="2112963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000">
          <a:solidFill>
            <a:srgbClr val="000080"/>
          </a:solidFill>
          <a:latin typeface="+mn-lt"/>
          <a:cs typeface="+mn-cs"/>
        </a:defRPr>
      </a:lvl6pPr>
      <a:lvl7pPr marL="2570163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000">
          <a:solidFill>
            <a:srgbClr val="000080"/>
          </a:solidFill>
          <a:latin typeface="+mn-lt"/>
          <a:cs typeface="+mn-cs"/>
        </a:defRPr>
      </a:lvl7pPr>
      <a:lvl8pPr marL="3027363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000">
          <a:solidFill>
            <a:srgbClr val="000080"/>
          </a:solidFill>
          <a:latin typeface="+mn-lt"/>
          <a:cs typeface="+mn-cs"/>
        </a:defRPr>
      </a:lvl8pPr>
      <a:lvl9pPr marL="3484563" indent="-4318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99284C"/>
        </a:buClr>
        <a:buSzPct val="50000"/>
        <a:buFont typeface="StarSymbol" charset="0"/>
        <a:buChar char="❑"/>
        <a:defRPr sz="2000">
          <a:solidFill>
            <a:srgbClr val="00008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4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 The Keystone State</a:t>
            </a:r>
            <a:br>
              <a:rPr lang="en-GB"/>
            </a:br>
            <a:r>
              <a:rPr lang="en-GB" sz="2800"/>
              <a:t>(“Virtue, Liberty, and Independence”)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39775" y="2101850"/>
            <a:ext cx="8607425" cy="476250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Welcome. I will be your tour guide here at Pennsylvania.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5000625"/>
            <a:ext cx="3751262" cy="21431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e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79475" y="2282825"/>
            <a:ext cx="8607425" cy="4562475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Manufacturing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My state manufactures coins, Hershey chocolate, and cement 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The most manufactured product is steel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5638" y="4008438"/>
            <a:ext cx="3254375" cy="305593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301875"/>
            <a:ext cx="8607425" cy="4562475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Heritage, Religion, and Politics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The largest religious group is the Quakers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Today, the state primarily votes  for the Democratic Party  	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8438" y="4286250"/>
            <a:ext cx="2520950" cy="27193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320925"/>
            <a:ext cx="8607425" cy="4543425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Bibliography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Kent Deborah State Book</a:t>
            </a:r>
            <a:r>
              <a:rPr lang="en-GB" u="sng"/>
              <a:t> Pennsylvania</a:t>
            </a:r>
            <a:r>
              <a:rPr lang="en-GB"/>
              <a:t> (book)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50 states.com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Yahooligans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44675" y="4365625"/>
            <a:ext cx="5873750" cy="2738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nti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376362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460625"/>
            <a:ext cx="7335838" cy="4403725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Facts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Bird : Ruffed grouse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Animal : White-tailed Deer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Dog : Great Dane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Insect : Firefly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Fish : Brook Trout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Flower : Mountain Laurel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600"/>
              <a:t>State Tree : Eastern Hemlock 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8438" y="3956050"/>
            <a:ext cx="1547812" cy="1733550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05625" y="2298700"/>
            <a:ext cx="2058988" cy="129381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ef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5730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320925"/>
            <a:ext cx="8607425" cy="4543425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Geography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Highest Point- Mount Davis, 3,213 ft. (979 m)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Lowest Point- Sea Level, along the Delaware River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Area- 45,302 sq. mi. (117,332 sq. km)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Rank in Area Among the States- Thirty-third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282825"/>
            <a:ext cx="8607425" cy="4583113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4000"/>
              <a:t>State Nicknames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600"/>
              <a:t>Keystone State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3600"/>
              <a:t>Quaker State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e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e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e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262188"/>
            <a:ext cx="8607425" cy="4602162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Population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 has a population of 12,281,054 people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Philadelphia is the most populated city in Pennsylvania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 Ranks 6</a:t>
            </a:r>
            <a:r>
              <a:rPr lang="en-GB" baseline="33000"/>
              <a:t>th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nti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320925"/>
            <a:ext cx="8607425" cy="4543425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State Flag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Pennsylvania's state flag is composed of a blue field, a horse on either side of the coat of arms, an eagle on top, and a scroll at the bottom that reads Virtue, Liberty, and Independence.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2825" y="4702175"/>
            <a:ext cx="5418138" cy="212407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381250"/>
            <a:ext cx="8607425" cy="448310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Natural Resources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The most abundant resource found in the state is coal.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Some natural resources from mining are copper, zinc, and iron ore.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Other natural resources are sand, gravel, and fertile soil. 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4688" y="4802188"/>
            <a:ext cx="1647825" cy="246856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ert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1675" y="2301875"/>
            <a:ext cx="8607425" cy="4522788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Communication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The first newspaper was titled American Weekly Mercury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Other forms of communication are telephone and radio    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000" y="4286250"/>
            <a:ext cx="3175000" cy="275907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739775" y="627063"/>
            <a:ext cx="8607425" cy="1263650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Pennsylvania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39775" y="2301875"/>
            <a:ext cx="8607425" cy="4562475"/>
          </a:xfrm>
          <a:ln/>
        </p:spPr>
        <p:txBody>
          <a:bodyPr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Agriculture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The states largest crop is mushrooms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Other crops grown are tabacco,apples,and strawberries</a:t>
            </a:r>
          </a:p>
          <a:p>
            <a:pPr lvl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Animals raised in the state are rabit, deer, and ground hog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2188" y="4484688"/>
            <a:ext cx="3175000" cy="2600325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</Words>
  <Application>Microsoft Office PowerPoint</Application>
  <PresentationFormat>Custom</PresentationFormat>
  <Paragraphs>56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Arial Unicode MS</vt:lpstr>
      <vt:lpstr>StarSymbol</vt:lpstr>
      <vt:lpstr>Office Theme</vt:lpstr>
      <vt:lpstr>Pennsylvania The Keystone State (“Virtue, Liberty, and Independence”)</vt:lpstr>
      <vt:lpstr>Pennsylvania</vt:lpstr>
      <vt:lpstr>Pennsylvania</vt:lpstr>
      <vt:lpstr>Pennsylvania</vt:lpstr>
      <vt:lpstr>Pennsylvania</vt:lpstr>
      <vt:lpstr>Pennsylvania</vt:lpstr>
      <vt:lpstr>Pennsylvania</vt:lpstr>
      <vt:lpstr>Pennsylvania</vt:lpstr>
      <vt:lpstr>Pennsylvania</vt:lpstr>
      <vt:lpstr>Pennsylvania</vt:lpstr>
      <vt:lpstr>Pennsylvania</vt:lpstr>
      <vt:lpstr>Pennsylvania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Pennsylvania The Keystone State (“Virtue, Liberty, and Independence”)</dc:title>
  <cp:lastModifiedBy>hnace</cp:lastModifiedBy>
  <cp:revision>1</cp:revision>
  <dcterms:modified xsi:type="dcterms:W3CDTF">2009-08-06T22:01:27Z</dcterms:modified>
</cp:coreProperties>
</file>