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2787"/>
    <p:restoredTop sz="80431" autoAdjust="0"/>
  </p:normalViewPr>
  <p:slideViewPr>
    <p:cSldViewPr>
      <p:cViewPr varScale="1">
        <p:scale>
          <a:sx n="58" d="100"/>
          <a:sy n="58" d="100"/>
        </p:scale>
        <p:origin x="-12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BC0C31F-C604-488A-B763-6C876F103F5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4CF8BA-E87A-4340-9FFC-C519CDE97776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Times New Roman" charset="0"/>
              </a:rPr>
              <a:t>Copyright © 2002 Glenna R. Shaw and FTC Publishing</a:t>
            </a:r>
          </a:p>
          <a:p>
            <a:r>
              <a:rPr lang="en-US">
                <a:cs typeface="Times New Roman" charset="0"/>
              </a:rPr>
              <a:t>All Rights Reserved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4.wav"/><Relationship Id="rId1" Type="http://schemas.openxmlformats.org/officeDocument/2006/relationships/audio" Target="../media/audio3.wav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91" name="Group 119"/>
          <p:cNvGrpSpPr>
            <a:grpSpLocks/>
          </p:cNvGrpSpPr>
          <p:nvPr/>
        </p:nvGrpSpPr>
        <p:grpSpPr bwMode="auto">
          <a:xfrm>
            <a:off x="381000" y="493713"/>
            <a:ext cx="1371600" cy="1371600"/>
            <a:chOff x="240" y="288"/>
            <a:chExt cx="864" cy="864"/>
          </a:xfrm>
        </p:grpSpPr>
        <p:sp>
          <p:nvSpPr>
            <p:cNvPr id="3192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3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4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F873D7-E3C1-490C-A25A-9150E69DFF75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130" name="Group 58"/>
          <p:cNvGrpSpPr>
            <a:grpSpLocks/>
          </p:cNvGrpSpPr>
          <p:nvPr/>
        </p:nvGrpSpPr>
        <p:grpSpPr bwMode="auto">
          <a:xfrm>
            <a:off x="381000" y="493713"/>
            <a:ext cx="1371600" cy="1371600"/>
            <a:chOff x="240" y="288"/>
            <a:chExt cx="864" cy="864"/>
          </a:xfrm>
        </p:grpSpPr>
        <p:sp>
          <p:nvSpPr>
            <p:cNvPr id="3085" name="AutoShape 13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" name="Oval 14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Oval 15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31" name="Group 59"/>
          <p:cNvGrpSpPr>
            <a:grpSpLocks/>
          </p:cNvGrpSpPr>
          <p:nvPr/>
        </p:nvGrpSpPr>
        <p:grpSpPr bwMode="auto">
          <a:xfrm rot="2700000">
            <a:off x="1247775" y="495300"/>
            <a:ext cx="1371600" cy="1371600"/>
            <a:chOff x="240" y="288"/>
            <a:chExt cx="864" cy="864"/>
          </a:xfrm>
        </p:grpSpPr>
        <p:sp>
          <p:nvSpPr>
            <p:cNvPr id="3132" name="AutoShape 6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3" name="Oval 6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4" name="Oval 6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35" name="Group 63"/>
          <p:cNvGrpSpPr>
            <a:grpSpLocks/>
          </p:cNvGrpSpPr>
          <p:nvPr/>
        </p:nvGrpSpPr>
        <p:grpSpPr bwMode="auto">
          <a:xfrm rot="5400000">
            <a:off x="2114550" y="495300"/>
            <a:ext cx="1371600" cy="1371600"/>
            <a:chOff x="240" y="288"/>
            <a:chExt cx="864" cy="864"/>
          </a:xfrm>
        </p:grpSpPr>
        <p:sp>
          <p:nvSpPr>
            <p:cNvPr id="3136" name="AutoShape 6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7" name="Oval 6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8" name="Oval 6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39" name="Group 67"/>
          <p:cNvGrpSpPr>
            <a:grpSpLocks/>
          </p:cNvGrpSpPr>
          <p:nvPr/>
        </p:nvGrpSpPr>
        <p:grpSpPr bwMode="auto">
          <a:xfrm rot="8100000">
            <a:off x="2981325" y="495300"/>
            <a:ext cx="1371600" cy="1371600"/>
            <a:chOff x="240" y="288"/>
            <a:chExt cx="864" cy="864"/>
          </a:xfrm>
        </p:grpSpPr>
        <p:sp>
          <p:nvSpPr>
            <p:cNvPr id="3140" name="AutoShape 6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1" name="Oval 6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2" name="Oval 7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43" name="Group 71"/>
          <p:cNvGrpSpPr>
            <a:grpSpLocks/>
          </p:cNvGrpSpPr>
          <p:nvPr/>
        </p:nvGrpSpPr>
        <p:grpSpPr bwMode="auto">
          <a:xfrm rot="10800000">
            <a:off x="3848100" y="495300"/>
            <a:ext cx="1371600" cy="1371600"/>
            <a:chOff x="240" y="288"/>
            <a:chExt cx="864" cy="864"/>
          </a:xfrm>
        </p:grpSpPr>
        <p:sp>
          <p:nvSpPr>
            <p:cNvPr id="3144" name="AutoShape 7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5" name="Oval 7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6" name="Oval 7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5" name="Group 103"/>
          <p:cNvGrpSpPr>
            <a:grpSpLocks/>
          </p:cNvGrpSpPr>
          <p:nvPr/>
        </p:nvGrpSpPr>
        <p:grpSpPr bwMode="auto">
          <a:xfrm rot="13500000">
            <a:off x="4714875" y="495300"/>
            <a:ext cx="1371600" cy="1371600"/>
            <a:chOff x="240" y="288"/>
            <a:chExt cx="864" cy="864"/>
          </a:xfrm>
        </p:grpSpPr>
        <p:sp>
          <p:nvSpPr>
            <p:cNvPr id="3176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9" name="Group 107"/>
          <p:cNvGrpSpPr>
            <a:grpSpLocks/>
          </p:cNvGrpSpPr>
          <p:nvPr/>
        </p:nvGrpSpPr>
        <p:grpSpPr bwMode="auto">
          <a:xfrm rot="16200000">
            <a:off x="5581650" y="493713"/>
            <a:ext cx="1371600" cy="1371600"/>
            <a:chOff x="240" y="288"/>
            <a:chExt cx="864" cy="864"/>
          </a:xfrm>
        </p:grpSpPr>
        <p:sp>
          <p:nvSpPr>
            <p:cNvPr id="3180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1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2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3" name="Group 111"/>
          <p:cNvGrpSpPr>
            <a:grpSpLocks/>
          </p:cNvGrpSpPr>
          <p:nvPr/>
        </p:nvGrpSpPr>
        <p:grpSpPr bwMode="auto">
          <a:xfrm rot="18900000">
            <a:off x="6448425" y="495300"/>
            <a:ext cx="1371600" cy="1371600"/>
            <a:chOff x="240" y="288"/>
            <a:chExt cx="864" cy="864"/>
          </a:xfrm>
        </p:grpSpPr>
        <p:sp>
          <p:nvSpPr>
            <p:cNvPr id="3184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5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6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7" name="Group 115"/>
          <p:cNvGrpSpPr>
            <a:grpSpLocks/>
          </p:cNvGrpSpPr>
          <p:nvPr/>
        </p:nvGrpSpPr>
        <p:grpSpPr bwMode="auto">
          <a:xfrm>
            <a:off x="7315200" y="493713"/>
            <a:ext cx="1371600" cy="1371600"/>
            <a:chOff x="240" y="288"/>
            <a:chExt cx="864" cy="864"/>
          </a:xfrm>
        </p:grpSpPr>
        <p:sp>
          <p:nvSpPr>
            <p:cNvPr id="3188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9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0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201" name="Picture 129" descr="D:\Combination\comb346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902200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2" name="Picture 130" descr="D:\Combination\comb347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4902200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3" name="Picture 131" descr="D:\Combination\comb348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5486400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4" name="Picture 132" descr="D:\Combination\comb351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43100" y="5487988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5" name="Picture 133" descr="D:\Combination\comb350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6600" y="4902200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6" name="Picture 134" descr="D:\Combination\comb349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53400" y="5475288"/>
            <a:ext cx="422275" cy="422275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grpSp>
        <p:nvGrpSpPr>
          <p:cNvPr id="3207" name="Group 135"/>
          <p:cNvGrpSpPr>
            <a:grpSpLocks/>
          </p:cNvGrpSpPr>
          <p:nvPr/>
        </p:nvGrpSpPr>
        <p:grpSpPr bwMode="auto">
          <a:xfrm>
            <a:off x="3657600" y="76200"/>
            <a:ext cx="2057400" cy="2057400"/>
            <a:chOff x="240" y="288"/>
            <a:chExt cx="864" cy="864"/>
          </a:xfrm>
        </p:grpSpPr>
        <p:sp>
          <p:nvSpPr>
            <p:cNvPr id="3208" name="AutoShape 13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9" name="Oval 13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0" name="Oval 13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11" name="Rectangle 139"/>
          <p:cNvSpPr>
            <a:spLocks noChangeArrowheads="1"/>
          </p:cNvSpPr>
          <p:nvPr/>
        </p:nvSpPr>
        <p:spPr bwMode="auto">
          <a:xfrm>
            <a:off x="7239000" y="304800"/>
            <a:ext cx="1676400" cy="175260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2" name="Rectangle 140"/>
          <p:cNvSpPr>
            <a:spLocks noChangeArrowheads="1"/>
          </p:cNvSpPr>
          <p:nvPr/>
        </p:nvSpPr>
        <p:spPr bwMode="auto">
          <a:xfrm>
            <a:off x="609600" y="36576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3" presetClass="entr" presetSubtype="3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HAPP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1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3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100"/>
                            </p:stCondLst>
                            <p:childTnLst>
                              <p:par>
                                <p:cTn id="47" presetID="4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3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700"/>
                            </p:stCondLst>
                            <p:childTnLst>
                              <p:par>
                                <p:cTn id="51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300"/>
                            </p:stCondLst>
                            <p:childTnLst>
                              <p:par>
                                <p:cTn id="56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900"/>
                            </p:stCondLst>
                            <p:childTnLst>
                              <p:par>
                                <p:cTn id="61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500"/>
                            </p:stCondLst>
                            <p:childTnLst>
                              <p:par>
                                <p:cTn id="66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100"/>
                            </p:stCondLst>
                            <p:childTnLst>
                              <p:par>
                                <p:cTn id="71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700"/>
                            </p:stCondLst>
                            <p:childTnLst>
                              <p:par>
                                <p:cTn id="76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300"/>
                            </p:stCondLst>
                            <p:childTnLst>
                              <p:par>
                                <p:cTn id="81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007487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 advAuto="100">
        <p:tmplLst>
          <p:tmpl lvl="1">
            <p:tnLst>
              <p:par>
                <p:cTn presetID="1" presetClass="entr" presetSubtype="0" fill="hold" nodeType="after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21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2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7" name="Picture 33" descr="D:\Web Graphics\Web Graphics\Animations\Dividers\Jump Rope\jumprope.gif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343150" y="1371600"/>
            <a:ext cx="4457700" cy="4572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43" name="Group 19"/>
          <p:cNvGrpSpPr>
            <a:grpSpLocks noChangeAspect="1"/>
          </p:cNvGrpSpPr>
          <p:nvPr/>
        </p:nvGrpSpPr>
        <p:grpSpPr bwMode="auto">
          <a:xfrm>
            <a:off x="109538" y="642938"/>
            <a:ext cx="1033462" cy="1033462"/>
            <a:chOff x="240" y="288"/>
            <a:chExt cx="864" cy="864"/>
          </a:xfrm>
        </p:grpSpPr>
        <p:sp>
          <p:nvSpPr>
            <p:cNvPr id="1044" name="AutoShape 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" name="Oval 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" name="Oval 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" y="18288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58" name="Group 34"/>
          <p:cNvGrpSpPr>
            <a:grpSpLocks/>
          </p:cNvGrpSpPr>
          <p:nvPr/>
        </p:nvGrpSpPr>
        <p:grpSpPr bwMode="auto">
          <a:xfrm flipH="1" flipV="1">
            <a:off x="685800" y="914400"/>
            <a:ext cx="228600" cy="228600"/>
            <a:chOff x="864" y="3264"/>
            <a:chExt cx="192" cy="192"/>
          </a:xfrm>
        </p:grpSpPr>
        <p:sp>
          <p:nvSpPr>
            <p:cNvPr id="1059" name="Rectangle 35"/>
            <p:cNvSpPr>
              <a:spLocks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0" name="AutoShape 36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j007487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autoUpdateAnimBg="0">
        <p:tmplLst>
          <p:tmpl lvl="1">
            <p:tnLst>
              <p:par>
                <p:cTn presetID="22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http://www.redcross.org/tsunamirelie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Citizenship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Social Studies Online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Volunteer Organizations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cs typeface="Arial" charset="0"/>
              </a:rPr>
              <a:t>Volunteers</a:t>
            </a:r>
            <a:r>
              <a:rPr lang="en-US">
                <a:cs typeface="Arial" charset="0"/>
              </a:rPr>
              <a:t> work in many </a:t>
            </a:r>
            <a:r>
              <a:rPr lang="en-US" b="1">
                <a:cs typeface="Arial" charset="0"/>
              </a:rPr>
              <a:t>organizations.</a:t>
            </a:r>
          </a:p>
          <a:p>
            <a:r>
              <a:rPr lang="en-US" b="1">
                <a:cs typeface="Arial" charset="0"/>
              </a:rPr>
              <a:t>They are leaders in Boy Scouts, Girl Scouts, and other clubs.</a:t>
            </a:r>
          </a:p>
          <a:p>
            <a:endParaRPr lang="en-US">
              <a:cs typeface="Arial" charset="0"/>
            </a:endParaRPr>
          </a:p>
        </p:txBody>
      </p:sp>
      <p:pic>
        <p:nvPicPr>
          <p:cNvPr id="17412" name="Picture 4" descr="C:\My Documents\My Pictures\people\scout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4140200"/>
            <a:ext cx="3276600" cy="27178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Rights or Responsibility?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cs typeface="Arial" charset="0"/>
              </a:rPr>
              <a:t>Can you list some rights you have?</a:t>
            </a:r>
          </a:p>
          <a:p>
            <a:r>
              <a:rPr lang="en-US" b="1">
                <a:cs typeface="Arial" charset="0"/>
              </a:rPr>
              <a:t>Can you list some responsibilities you have at home, at school, and on teams?</a:t>
            </a:r>
          </a:p>
          <a:p>
            <a:endParaRPr lang="en-US">
              <a:cs typeface="Arial" charset="0"/>
            </a:endParaRPr>
          </a:p>
        </p:txBody>
      </p:sp>
      <p:pic>
        <p:nvPicPr>
          <p:cNvPr id="18437" name="Picture 5" descr="C:\My Documents\My Pictures\people\family-ani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191000"/>
            <a:ext cx="2667000" cy="2227263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Citizenship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cs typeface="Arial" charset="0"/>
              </a:rPr>
              <a:t>Can you list some ways the members of a community show good citizenship?</a:t>
            </a:r>
          </a:p>
          <a:p>
            <a:endParaRPr lang="en-US" b="1">
              <a:cs typeface="Arial" charset="0"/>
            </a:endParaRPr>
          </a:p>
          <a:p>
            <a:endParaRPr lang="en-US">
              <a:cs typeface="Arial" charset="0"/>
            </a:endParaRPr>
          </a:p>
        </p:txBody>
      </p:sp>
      <p:pic>
        <p:nvPicPr>
          <p:cNvPr id="19462" name="Picture 6" descr="Centsability, Penny Power, Business Wise, the Economist, and Cookies and Dough insign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046538"/>
            <a:ext cx="5410200" cy="1570037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Blue Print Skill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Determine the representative acts of a good citizen. </a:t>
            </a:r>
          </a:p>
          <a:p>
            <a:r>
              <a:rPr lang="en-US">
                <a:cs typeface="Arial" charset="0"/>
              </a:rPr>
              <a:t>Identify examples of rights and responsibilities of citizens. </a:t>
            </a:r>
            <a:endParaRPr lang="en-US">
              <a:latin typeface="Times New Roman" charset="0"/>
              <a:cs typeface="Times New Roman" charset="0"/>
            </a:endParaRPr>
          </a:p>
          <a:p>
            <a:endParaRPr lang="en-US">
              <a:cs typeface="Arial" charset="0"/>
            </a:endParaRPr>
          </a:p>
        </p:txBody>
      </p:sp>
    </p:spTree>
  </p:cSld>
  <p:clrMapOvr>
    <a:masterClrMapping/>
  </p:clrMapOvr>
  <p:transition>
    <p:sndAc>
      <p:endSnd/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Citizenship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The way the members of a group use their rights and carry out their responsibilities.</a:t>
            </a:r>
          </a:p>
        </p:txBody>
      </p:sp>
      <p:pic>
        <p:nvPicPr>
          <p:cNvPr id="10244" name="Picture 4" descr="C:\My Documents\My Pictures\emotions-actions\helpin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573463"/>
            <a:ext cx="3733800" cy="2827337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Rights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A right is something that is owed a person.</a:t>
            </a:r>
          </a:p>
          <a:p>
            <a:r>
              <a:rPr lang="en-US">
                <a:cs typeface="Arial" charset="0"/>
              </a:rPr>
              <a:t>At school, you have the </a:t>
            </a:r>
            <a:r>
              <a:rPr lang="en-US" b="1">
                <a:cs typeface="Arial" charset="0"/>
              </a:rPr>
              <a:t>right</a:t>
            </a:r>
            <a:r>
              <a:rPr lang="en-US">
                <a:cs typeface="Arial" charset="0"/>
              </a:rPr>
              <a:t> to learn.</a:t>
            </a:r>
          </a:p>
        </p:txBody>
      </p:sp>
      <p:pic>
        <p:nvPicPr>
          <p:cNvPr id="11269" name="Picture 5" descr="C:\My Documents\My Pictures\classroom\learn-gir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578225"/>
            <a:ext cx="1714500" cy="3279775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Responsibilities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A responsibility is something a person must do.</a:t>
            </a:r>
          </a:p>
          <a:p>
            <a:r>
              <a:rPr lang="en-US">
                <a:cs typeface="Arial" charset="0"/>
              </a:rPr>
              <a:t>I am </a:t>
            </a:r>
            <a:r>
              <a:rPr lang="en-US" b="1">
                <a:cs typeface="Arial" charset="0"/>
              </a:rPr>
              <a:t>responsible</a:t>
            </a:r>
            <a:r>
              <a:rPr lang="en-US">
                <a:cs typeface="Arial" charset="0"/>
              </a:rPr>
              <a:t> for being quiet while the teacher is talking.</a:t>
            </a:r>
          </a:p>
        </p:txBody>
      </p:sp>
      <p:pic>
        <p:nvPicPr>
          <p:cNvPr id="12293" name="Picture 5" descr="C:\My Documents\My Pictures\classroom\teacher-animate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114800"/>
            <a:ext cx="2514600" cy="22860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Volunteers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Members of a community might show good citizenship by becoming community </a:t>
            </a:r>
            <a:r>
              <a:rPr lang="en-US" b="1">
                <a:cs typeface="Arial" charset="0"/>
              </a:rPr>
              <a:t>volunteers.</a:t>
            </a:r>
          </a:p>
          <a:p>
            <a:r>
              <a:rPr lang="en-US">
                <a:cs typeface="Arial" charset="0"/>
              </a:rPr>
              <a:t>A </a:t>
            </a:r>
            <a:r>
              <a:rPr lang="en-US" b="1">
                <a:cs typeface="Arial" charset="0"/>
              </a:rPr>
              <a:t>volunteer</a:t>
            </a:r>
            <a:r>
              <a:rPr lang="en-US">
                <a:cs typeface="Arial" charset="0"/>
              </a:rPr>
              <a:t> chooses to do important work that is needed.  They are not paid for their work.</a:t>
            </a:r>
          </a:p>
        </p:txBody>
      </p:sp>
      <p:pic>
        <p:nvPicPr>
          <p:cNvPr id="13317" name="Picture 5" descr="C:\My Documents\My Pictures\sports\Coach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724400"/>
            <a:ext cx="2024063" cy="21336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Volunteers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In many communities, most or all of the firefighters are </a:t>
            </a:r>
            <a:r>
              <a:rPr lang="en-US" b="1">
                <a:cs typeface="Arial" charset="0"/>
              </a:rPr>
              <a:t>volunteers</a:t>
            </a:r>
            <a:r>
              <a:rPr lang="en-US">
                <a:cs typeface="Arial" charset="0"/>
              </a:rPr>
              <a:t>.</a:t>
            </a:r>
            <a:endParaRPr lang="en-US" b="1">
              <a:cs typeface="Arial" charset="0"/>
            </a:endParaRPr>
          </a:p>
          <a:p>
            <a:endParaRPr lang="en-US">
              <a:cs typeface="Arial" charset="0"/>
            </a:endParaRPr>
          </a:p>
        </p:txBody>
      </p:sp>
      <p:pic>
        <p:nvPicPr>
          <p:cNvPr id="14341" name="Picture 5" descr="C:\My Documents\My Pictures\people\fireman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505200"/>
            <a:ext cx="3421063" cy="2378075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Volunteers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648200"/>
          </a:xfrm>
        </p:spPr>
        <p:txBody>
          <a:bodyPr/>
          <a:lstStyle/>
          <a:p>
            <a:r>
              <a:rPr lang="en-US">
                <a:cs typeface="Arial" charset="0"/>
              </a:rPr>
              <a:t>In many communities, children are </a:t>
            </a:r>
            <a:r>
              <a:rPr lang="en-US" b="1">
                <a:cs typeface="Arial" charset="0"/>
              </a:rPr>
              <a:t>volunteers</a:t>
            </a:r>
            <a:r>
              <a:rPr lang="en-US">
                <a:cs typeface="Arial" charset="0"/>
              </a:rPr>
              <a:t>, too.  </a:t>
            </a:r>
          </a:p>
          <a:p>
            <a:r>
              <a:rPr lang="en-US">
                <a:cs typeface="Arial" charset="0"/>
              </a:rPr>
              <a:t>They visit older people who do not have family nearby.  </a:t>
            </a:r>
          </a:p>
          <a:p>
            <a:r>
              <a:rPr lang="en-US">
                <a:cs typeface="Arial" charset="0"/>
              </a:rPr>
              <a:t>They collect bottles, cans, and newspapers for recycling.  A thing that is recycled is used again in some way.</a:t>
            </a:r>
          </a:p>
        </p:txBody>
      </p:sp>
      <p:pic>
        <p:nvPicPr>
          <p:cNvPr id="16389" name="Picture 5" descr="C:\My Documents\My Pictures\classroom\RECYC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5638800"/>
            <a:ext cx="1314450" cy="1017588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Volunteer Organizations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cs typeface="Arial" charset="0"/>
              </a:rPr>
              <a:t>Volunteers</a:t>
            </a:r>
            <a:r>
              <a:rPr lang="en-US">
                <a:cs typeface="Arial" charset="0"/>
              </a:rPr>
              <a:t> work in many </a:t>
            </a:r>
            <a:r>
              <a:rPr lang="en-US" b="1">
                <a:cs typeface="Arial" charset="0"/>
              </a:rPr>
              <a:t>organizations.</a:t>
            </a:r>
          </a:p>
          <a:p>
            <a:r>
              <a:rPr lang="en-US" b="1">
                <a:cs typeface="Arial" charset="0"/>
              </a:rPr>
              <a:t>The Red Cross and the Salvation Army help people in wartime or after an earthquake, flood, or other disaster.</a:t>
            </a:r>
          </a:p>
          <a:p>
            <a:endParaRPr lang="en-US">
              <a:cs typeface="Arial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-30163" y="2773363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5367" name="Picture 7" descr="American Red Cross - Preparing Communities for Emergencies and Keeping People Safe - Preparedness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181600"/>
            <a:ext cx="8001000" cy="11430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appy Lesson (FTC PowerPak)">
  <a:themeElements>
    <a:clrScheme name="">
      <a:dk1>
        <a:srgbClr val="000000"/>
      </a:dk1>
      <a:lt1>
        <a:srgbClr val="FFFFFF"/>
      </a:lt1>
      <a:dk2>
        <a:srgbClr val="0033CC"/>
      </a:dk2>
      <a:lt2>
        <a:srgbClr val="FFFF00"/>
      </a:lt2>
      <a:accent1>
        <a:srgbClr val="00CC99"/>
      </a:accent1>
      <a:accent2>
        <a:srgbClr val="3333CC"/>
      </a:accent2>
      <a:accent3>
        <a:srgbClr val="AAADE2"/>
      </a:accent3>
      <a:accent4>
        <a:srgbClr val="DADADA"/>
      </a:accent4>
      <a:accent5>
        <a:srgbClr val="AAE2CA"/>
      </a:accent5>
      <a:accent6>
        <a:srgbClr val="2D2DB9"/>
      </a:accent6>
      <a:hlink>
        <a:srgbClr val="FFFF00"/>
      </a:hlink>
      <a:folHlink>
        <a:srgbClr val="FF33CC"/>
      </a:folHlink>
    </a:clrScheme>
    <a:fontScheme name="Happy Lesson (FTC PowerPak)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appy Lesson (FTC PowerPak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ppy Lesson (FTC PowerPak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Data\Microsoft\Templates\FTC\Happy Lesson (FTC PowerPak).pot</Template>
  <TotalTime>94</TotalTime>
  <Words>287</Words>
  <Application>Microsoft Office PowerPoint</Application>
  <PresentationFormat>On-screen Show (4:3)</PresentationFormat>
  <Paragraphs>36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Times New Roman</vt:lpstr>
      <vt:lpstr>Tahoma</vt:lpstr>
      <vt:lpstr>Arial</vt:lpstr>
      <vt:lpstr>Happy Lesson (FTC PowerPak)</vt:lpstr>
      <vt:lpstr>Citizenship</vt:lpstr>
      <vt:lpstr>Blue Print Skill</vt:lpstr>
      <vt:lpstr>Citizenship</vt:lpstr>
      <vt:lpstr>Rights</vt:lpstr>
      <vt:lpstr>Responsibilities</vt:lpstr>
      <vt:lpstr>Volunteers</vt:lpstr>
      <vt:lpstr>Volunteers</vt:lpstr>
      <vt:lpstr>Volunteers</vt:lpstr>
      <vt:lpstr>Volunteer Organizations</vt:lpstr>
      <vt:lpstr>Volunteer Organizations</vt:lpstr>
      <vt:lpstr>Rights or Responsibility?</vt:lpstr>
      <vt:lpstr>Citizenship</vt:lpstr>
    </vt:vector>
  </TitlesOfParts>
  <Company>Jefferson County Schools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Lesson</dc:title>
  <dc:subject>PowerPak for PowerPoint 1.0</dc:subject>
  <dc:creator>Jefferson County Tech Center</dc:creator>
  <dc:description>Copyright © 2002 Glenna R. Shaw and FTC Publishing_x000d_
All Rights Reserved</dc:description>
  <cp:lastModifiedBy>hnace</cp:lastModifiedBy>
  <cp:revision>6</cp:revision>
  <dcterms:created xsi:type="dcterms:W3CDTF">2005-02-01T18:34:29Z</dcterms:created>
  <dcterms:modified xsi:type="dcterms:W3CDTF">2009-08-06T19:46:21Z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Glenna R. Shaw</vt:lpwstr>
  </property>
  <property fmtid="{D5CDD505-2E9C-101B-9397-08002B2CF9AE}" pid="3" name="Publisher">
    <vt:lpwstr>FTC Publishing</vt:lpwstr>
  </property>
</Properties>
</file>