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0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B083834-0AD3-4AAA-BEE4-1773AD19FEC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B76668-453A-4982-B01B-33175E631EAB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Times New Roman" charset="0"/>
              </a:rPr>
              <a:t>Copyright © 2002 Glenna R. Shaw and FTC Publishing</a:t>
            </a:r>
          </a:p>
          <a:p>
            <a:r>
              <a:rPr lang="en-US">
                <a:cs typeface="Times New Roman" charset="0"/>
              </a:rPr>
              <a:t>All Rights Reserved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4.wav"/><Relationship Id="rId1" Type="http://schemas.openxmlformats.org/officeDocument/2006/relationships/audio" Target="../media/audio3.wav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91" name="Group 119"/>
          <p:cNvGrpSpPr>
            <a:grpSpLocks/>
          </p:cNvGrpSpPr>
          <p:nvPr/>
        </p:nvGrpSpPr>
        <p:grpSpPr bwMode="auto">
          <a:xfrm>
            <a:off x="381000" y="493713"/>
            <a:ext cx="1371600" cy="1371600"/>
            <a:chOff x="240" y="288"/>
            <a:chExt cx="864" cy="864"/>
          </a:xfrm>
        </p:grpSpPr>
        <p:sp>
          <p:nvSpPr>
            <p:cNvPr id="3192" name="AutoShape 1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3" name="Oval 1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4" name="Oval 1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7E07593-9248-433A-861C-C832FE7522BA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130" name="Group 58"/>
          <p:cNvGrpSpPr>
            <a:grpSpLocks/>
          </p:cNvGrpSpPr>
          <p:nvPr/>
        </p:nvGrpSpPr>
        <p:grpSpPr bwMode="auto">
          <a:xfrm>
            <a:off x="381000" y="493713"/>
            <a:ext cx="1371600" cy="1371600"/>
            <a:chOff x="240" y="288"/>
            <a:chExt cx="864" cy="864"/>
          </a:xfrm>
        </p:grpSpPr>
        <p:sp>
          <p:nvSpPr>
            <p:cNvPr id="3085" name="AutoShape 13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" name="Oval 14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" name="Oval 15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31" name="Group 59"/>
          <p:cNvGrpSpPr>
            <a:grpSpLocks/>
          </p:cNvGrpSpPr>
          <p:nvPr/>
        </p:nvGrpSpPr>
        <p:grpSpPr bwMode="auto">
          <a:xfrm rot="2700000">
            <a:off x="1247775" y="495300"/>
            <a:ext cx="1371600" cy="1371600"/>
            <a:chOff x="240" y="288"/>
            <a:chExt cx="864" cy="864"/>
          </a:xfrm>
        </p:grpSpPr>
        <p:sp>
          <p:nvSpPr>
            <p:cNvPr id="3132" name="AutoShape 6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3" name="Oval 6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4" name="Oval 6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35" name="Group 63"/>
          <p:cNvGrpSpPr>
            <a:grpSpLocks/>
          </p:cNvGrpSpPr>
          <p:nvPr/>
        </p:nvGrpSpPr>
        <p:grpSpPr bwMode="auto">
          <a:xfrm rot="5400000">
            <a:off x="2114550" y="495300"/>
            <a:ext cx="1371600" cy="1371600"/>
            <a:chOff x="240" y="288"/>
            <a:chExt cx="864" cy="864"/>
          </a:xfrm>
        </p:grpSpPr>
        <p:sp>
          <p:nvSpPr>
            <p:cNvPr id="3136" name="AutoShape 6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7" name="Oval 6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8" name="Oval 6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39" name="Group 67"/>
          <p:cNvGrpSpPr>
            <a:grpSpLocks/>
          </p:cNvGrpSpPr>
          <p:nvPr/>
        </p:nvGrpSpPr>
        <p:grpSpPr bwMode="auto">
          <a:xfrm rot="8100000">
            <a:off x="2981325" y="495300"/>
            <a:ext cx="1371600" cy="1371600"/>
            <a:chOff x="240" y="288"/>
            <a:chExt cx="864" cy="864"/>
          </a:xfrm>
        </p:grpSpPr>
        <p:sp>
          <p:nvSpPr>
            <p:cNvPr id="3140" name="AutoShape 6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1" name="Oval 6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2" name="Oval 7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43" name="Group 71"/>
          <p:cNvGrpSpPr>
            <a:grpSpLocks/>
          </p:cNvGrpSpPr>
          <p:nvPr/>
        </p:nvGrpSpPr>
        <p:grpSpPr bwMode="auto">
          <a:xfrm rot="10800000">
            <a:off x="3848100" y="495300"/>
            <a:ext cx="1371600" cy="1371600"/>
            <a:chOff x="240" y="288"/>
            <a:chExt cx="864" cy="864"/>
          </a:xfrm>
        </p:grpSpPr>
        <p:sp>
          <p:nvSpPr>
            <p:cNvPr id="3144" name="AutoShape 7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5" name="Oval 7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6" name="Oval 7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5" name="Group 103"/>
          <p:cNvGrpSpPr>
            <a:grpSpLocks/>
          </p:cNvGrpSpPr>
          <p:nvPr/>
        </p:nvGrpSpPr>
        <p:grpSpPr bwMode="auto">
          <a:xfrm rot="13500000">
            <a:off x="4714875" y="495300"/>
            <a:ext cx="1371600" cy="1371600"/>
            <a:chOff x="240" y="288"/>
            <a:chExt cx="864" cy="864"/>
          </a:xfrm>
        </p:grpSpPr>
        <p:sp>
          <p:nvSpPr>
            <p:cNvPr id="3176" name="AutoShape 10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" name="Oval 10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8" name="Oval 10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9" name="Group 107"/>
          <p:cNvGrpSpPr>
            <a:grpSpLocks/>
          </p:cNvGrpSpPr>
          <p:nvPr/>
        </p:nvGrpSpPr>
        <p:grpSpPr bwMode="auto">
          <a:xfrm rot="16200000">
            <a:off x="5581650" y="493713"/>
            <a:ext cx="1371600" cy="1371600"/>
            <a:chOff x="240" y="288"/>
            <a:chExt cx="864" cy="864"/>
          </a:xfrm>
        </p:grpSpPr>
        <p:sp>
          <p:nvSpPr>
            <p:cNvPr id="3180" name="AutoShape 10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1" name="Oval 10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2" name="Oval 11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3" name="Group 111"/>
          <p:cNvGrpSpPr>
            <a:grpSpLocks/>
          </p:cNvGrpSpPr>
          <p:nvPr/>
        </p:nvGrpSpPr>
        <p:grpSpPr bwMode="auto">
          <a:xfrm rot="18900000">
            <a:off x="6448425" y="495300"/>
            <a:ext cx="1371600" cy="1371600"/>
            <a:chOff x="240" y="288"/>
            <a:chExt cx="864" cy="864"/>
          </a:xfrm>
        </p:grpSpPr>
        <p:sp>
          <p:nvSpPr>
            <p:cNvPr id="3184" name="AutoShape 11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5" name="Oval 11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6" name="Oval 11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7" name="Group 115"/>
          <p:cNvGrpSpPr>
            <a:grpSpLocks/>
          </p:cNvGrpSpPr>
          <p:nvPr/>
        </p:nvGrpSpPr>
        <p:grpSpPr bwMode="auto">
          <a:xfrm>
            <a:off x="7315200" y="493713"/>
            <a:ext cx="1371600" cy="1371600"/>
            <a:chOff x="240" y="288"/>
            <a:chExt cx="864" cy="864"/>
          </a:xfrm>
        </p:grpSpPr>
        <p:sp>
          <p:nvSpPr>
            <p:cNvPr id="3188" name="AutoShape 11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9" name="Oval 11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0" name="Oval 11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201" name="Picture 129" descr="D:\Combination\comb346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4902200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2" name="Picture 130" descr="D:\Combination\comb347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4902200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3" name="Picture 131" descr="D:\Combination\comb348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2600" y="5486400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4" name="Picture 132" descr="D:\Combination\comb351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43100" y="5487988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5" name="Picture 133" descr="D:\Combination\comb350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6600" y="4902200"/>
            <a:ext cx="400050" cy="400050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3206" name="Picture 134" descr="D:\Combination\comb349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153400" y="5475288"/>
            <a:ext cx="422275" cy="422275"/>
          </a:xfrm>
          <a:prstGeom prst="rect">
            <a:avLst/>
          </a:prstGeom>
          <a:noFill/>
          <a:effectLst>
            <a:outerShdw dist="35921" dir="2700000" algn="ctr" rotWithShape="0">
              <a:schemeClr val="bg2"/>
            </a:outerShdw>
          </a:effectLst>
        </p:spPr>
      </p:pic>
      <p:grpSp>
        <p:nvGrpSpPr>
          <p:cNvPr id="3207" name="Group 135"/>
          <p:cNvGrpSpPr>
            <a:grpSpLocks/>
          </p:cNvGrpSpPr>
          <p:nvPr/>
        </p:nvGrpSpPr>
        <p:grpSpPr bwMode="auto">
          <a:xfrm>
            <a:off x="3657600" y="76200"/>
            <a:ext cx="2057400" cy="2057400"/>
            <a:chOff x="240" y="288"/>
            <a:chExt cx="864" cy="864"/>
          </a:xfrm>
        </p:grpSpPr>
        <p:sp>
          <p:nvSpPr>
            <p:cNvPr id="3208" name="AutoShape 13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9" name="Oval 13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0" name="Oval 13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11" name="Rectangle 139"/>
          <p:cNvSpPr>
            <a:spLocks noChangeArrowheads="1"/>
          </p:cNvSpPr>
          <p:nvPr/>
        </p:nvSpPr>
        <p:spPr bwMode="auto">
          <a:xfrm>
            <a:off x="7239000" y="304800"/>
            <a:ext cx="1676400" cy="1752600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2" name="Rectangle 140"/>
          <p:cNvSpPr>
            <a:spLocks noChangeArrowheads="1"/>
          </p:cNvSpPr>
          <p:nvPr/>
        </p:nvSpPr>
        <p:spPr bwMode="auto">
          <a:xfrm>
            <a:off x="609600" y="36576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23" presetClass="entr" presetSubtype="3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HAPP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1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3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9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100"/>
                            </p:stCondLst>
                            <p:childTnLst>
                              <p:par>
                                <p:cTn id="47" presetID="4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3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700"/>
                            </p:stCondLst>
                            <p:childTnLst>
                              <p:par>
                                <p:cTn id="51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300"/>
                            </p:stCondLst>
                            <p:childTnLst>
                              <p:par>
                                <p:cTn id="56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900"/>
                            </p:stCondLst>
                            <p:childTnLst>
                              <p:par>
                                <p:cTn id="61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500"/>
                            </p:stCondLst>
                            <p:childTnLst>
                              <p:par>
                                <p:cTn id="66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100"/>
                            </p:stCondLst>
                            <p:childTnLst>
                              <p:par>
                                <p:cTn id="71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700"/>
                            </p:stCondLst>
                            <p:childTnLst>
                              <p:par>
                                <p:cTn id="76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300"/>
                            </p:stCondLst>
                            <p:childTnLst>
                              <p:par>
                                <p:cTn id="81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007487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 advAuto="100">
        <p:tmplLst>
          <p:tmpl lvl="1">
            <p:tnLst>
              <p:par>
                <p:cTn presetID="1" presetClass="entr" presetSubtype="0" fill="hold" nodeType="after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3211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2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7" name="Picture 33" descr="D:\Web Graphics\Web Graphics\Animations\Dividers\Jump Rope\jumprope.gif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343150" y="1371600"/>
            <a:ext cx="4457700" cy="4572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43" name="Group 19"/>
          <p:cNvGrpSpPr>
            <a:grpSpLocks noChangeAspect="1"/>
          </p:cNvGrpSpPr>
          <p:nvPr/>
        </p:nvGrpSpPr>
        <p:grpSpPr bwMode="auto">
          <a:xfrm>
            <a:off x="109538" y="642938"/>
            <a:ext cx="1033462" cy="1033462"/>
            <a:chOff x="240" y="288"/>
            <a:chExt cx="864" cy="864"/>
          </a:xfrm>
        </p:grpSpPr>
        <p:sp>
          <p:nvSpPr>
            <p:cNvPr id="1044" name="AutoShape 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" name="Oval 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" name="Oval 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" y="18288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58" name="Group 34"/>
          <p:cNvGrpSpPr>
            <a:grpSpLocks/>
          </p:cNvGrpSpPr>
          <p:nvPr/>
        </p:nvGrpSpPr>
        <p:grpSpPr bwMode="auto">
          <a:xfrm flipH="1" flipV="1">
            <a:off x="685800" y="914400"/>
            <a:ext cx="228600" cy="228600"/>
            <a:chOff x="864" y="3264"/>
            <a:chExt cx="192" cy="192"/>
          </a:xfrm>
        </p:grpSpPr>
        <p:sp>
          <p:nvSpPr>
            <p:cNvPr id="1059" name="Rectangle 35"/>
            <p:cNvSpPr>
              <a:spLocks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0" name="AutoShape 36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j007487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build="p" autoUpdateAnimBg="0">
        <p:tmplLst>
          <p:tmpl lvl="1">
            <p:tnLst>
              <p:par>
                <p:cTn presetID="22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hasslefreeclipart.com/clipart_wclothes/shirt_striped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ysrus.co.uk/Product.aspx/TruHome/TruToys/TruToysActionMan/353620" TargetMode="External"/><Relationship Id="rId2" Type="http://schemas.openxmlformats.org/officeDocument/2006/relationships/hyperlink" Target="http://www.hasslefreeclipart.com/clipart_wclothes/shirt_striped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://www.toysrus.co.uk/Product.aspx/TruHome/TruToys/TruToysCareBears/240443" TargetMode="Externa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Work for Food, Clothes and Toys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Social Studies Online Grade 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Blueprint Skills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Grade 2</a:t>
            </a:r>
            <a:r>
              <a:rPr lang="en-US"/>
              <a:t> </a:t>
            </a:r>
            <a:r>
              <a:rPr lang="en-US">
                <a:cs typeface="Arial" charset="0"/>
              </a:rPr>
              <a:t>Explain how work provides income to purchase goods and services.</a:t>
            </a:r>
            <a:endParaRPr lang="en-US">
              <a:latin typeface="Times New Roman" charset="0"/>
            </a:endParaRPr>
          </a:p>
          <a:p>
            <a:endParaRPr lang="en-US"/>
          </a:p>
        </p:txBody>
      </p:sp>
    </p:spTree>
  </p:cSld>
  <p:clrMapOvr>
    <a:masterClrMapping/>
  </p:clrMapOvr>
  <p:transition>
    <p:sndAc>
      <p:endSnd/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/>
              <a:t>Work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An allowance (money) by doing chores around the house is a way to earn money.</a:t>
            </a:r>
          </a:p>
          <a:p>
            <a:pPr>
              <a:lnSpc>
                <a:spcPct val="90000"/>
              </a:lnSpc>
            </a:pPr>
            <a:r>
              <a:rPr lang="en-US"/>
              <a:t>Going to a business and working for a boss is a way to earn money.</a:t>
            </a:r>
          </a:p>
          <a:p>
            <a:pPr>
              <a:lnSpc>
                <a:spcPct val="90000"/>
              </a:lnSpc>
            </a:pPr>
            <a:r>
              <a:rPr lang="en-US"/>
              <a:t>Owning a business that sells items for other people to buy is a way to earn money.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9600"/>
              <a:t>Food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It cost money to buy food from a grocery store or restaurant.</a:t>
            </a:r>
          </a:p>
          <a:p>
            <a:r>
              <a:rPr lang="en-US"/>
              <a:t>When you earn your own money, you can go buy the food you want.</a:t>
            </a:r>
          </a:p>
        </p:txBody>
      </p:sp>
      <p:pic>
        <p:nvPicPr>
          <p:cNvPr id="11268" name="Picture 4" descr="C:\My Documents\My Pictures\food\groceries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4114800"/>
            <a:ext cx="44958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9600"/>
              <a:t>Clothes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It cost money to buy the clothes you want.</a:t>
            </a:r>
          </a:p>
          <a:p>
            <a:r>
              <a:rPr lang="en-US"/>
              <a:t>When you earn your own money, you can go buy the clothes you want.</a:t>
            </a:r>
          </a:p>
        </p:txBody>
      </p:sp>
      <p:grpSp>
        <p:nvGrpSpPr>
          <p:cNvPr id="12298" name="Group 10"/>
          <p:cNvGrpSpPr>
            <a:grpSpLocks/>
          </p:cNvGrpSpPr>
          <p:nvPr/>
        </p:nvGrpSpPr>
        <p:grpSpPr bwMode="auto">
          <a:xfrm>
            <a:off x="3935413" y="2949575"/>
            <a:ext cx="1274762" cy="960438"/>
            <a:chOff x="0" y="0"/>
            <a:chExt cx="803" cy="605"/>
          </a:xfrm>
        </p:grpSpPr>
        <p:sp>
          <p:nvSpPr>
            <p:cNvPr id="1229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12297" name="Group 9"/>
            <p:cNvGrpSpPr>
              <a:grpSpLocks/>
            </p:cNvGrpSpPr>
            <p:nvPr/>
          </p:nvGrpSpPr>
          <p:grpSpPr bwMode="auto">
            <a:xfrm>
              <a:off x="0" y="0"/>
              <a:ext cx="803" cy="605"/>
              <a:chOff x="0" y="0"/>
              <a:chExt cx="803" cy="605"/>
            </a:xfrm>
          </p:grpSpPr>
          <p:sp>
            <p:nvSpPr>
              <p:cNvPr id="12294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295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03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n-US" sz="900">
                    <a:latin typeface="Arial" charset="0"/>
                    <a:cs typeface="Arial" charset="0"/>
                    <a:hlinkClick r:id="rId2"/>
                  </a:rPr>
                  <a:t>  </a:t>
                </a:r>
                <a:r>
                  <a:rPr lang="en-US" sz="5700">
                    <a:latin typeface="Arial" charset="0"/>
                    <a:cs typeface="Arial" charset="0"/>
                  </a:rPr>
                  <a:t> </a:t>
                </a:r>
                <a:r>
                  <a:rPr lang="en-US" sz="900">
                    <a:latin typeface="Arial" charset="0"/>
                    <a:cs typeface="Arial" charset="0"/>
                  </a:rPr>
                  <a:t>                          </a:t>
                </a:r>
              </a:p>
            </p:txBody>
          </p:sp>
        </p:grpSp>
      </p:grpSp>
      <p:pic>
        <p:nvPicPr>
          <p:cNvPr id="12296" name="Picture 8" descr="http://www.hasslefreeclipart.com/clipart_wclothes/th_shirt_stripe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419600"/>
            <a:ext cx="1600200" cy="1905000"/>
          </a:xfrm>
          <a:prstGeom prst="rect">
            <a:avLst/>
          </a:prstGeom>
          <a:noFill/>
        </p:spPr>
      </p:pic>
      <p:pic>
        <p:nvPicPr>
          <p:cNvPr id="12300" name="Picture 12" descr="http://www.hasslefreeclipart.com/clipart_wclothes/sweater_striped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4419600"/>
            <a:ext cx="1752600" cy="1828800"/>
          </a:xfrm>
          <a:prstGeom prst="rect">
            <a:avLst/>
          </a:prstGeom>
          <a:noFill/>
        </p:spPr>
      </p:pic>
      <p:pic>
        <p:nvPicPr>
          <p:cNvPr id="12302" name="Picture 14" descr="http://www.hasslefreeclipart.com/clipart_wclothes/top_red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4419600"/>
            <a:ext cx="1752600" cy="1905000"/>
          </a:xfrm>
          <a:prstGeom prst="rect">
            <a:avLst/>
          </a:prstGeom>
          <a:noFill/>
        </p:spPr>
      </p:pic>
      <p:pic>
        <p:nvPicPr>
          <p:cNvPr id="12304" name="Picture 16" descr="http://www.hasslefreeclipart.com/clipart_wclothes/jacket_green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4419600"/>
            <a:ext cx="139382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9600"/>
              <a:t>Toys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It cost money to buy the toys you want.</a:t>
            </a:r>
          </a:p>
          <a:p>
            <a:r>
              <a:rPr lang="en-US"/>
              <a:t>When you earn your own money, you can go buy the toys or extras you want.</a:t>
            </a:r>
          </a:p>
        </p:txBody>
      </p:sp>
      <p:grpSp>
        <p:nvGrpSpPr>
          <p:cNvPr id="13316" name="Group 4"/>
          <p:cNvGrpSpPr>
            <a:grpSpLocks/>
          </p:cNvGrpSpPr>
          <p:nvPr/>
        </p:nvGrpSpPr>
        <p:grpSpPr bwMode="auto">
          <a:xfrm>
            <a:off x="3935413" y="2949575"/>
            <a:ext cx="1274762" cy="960438"/>
            <a:chOff x="0" y="0"/>
            <a:chExt cx="803" cy="605"/>
          </a:xfrm>
        </p:grpSpPr>
        <p:sp>
          <p:nvSpPr>
            <p:cNvPr id="1331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13318" name="Group 6"/>
            <p:cNvGrpSpPr>
              <a:grpSpLocks/>
            </p:cNvGrpSpPr>
            <p:nvPr/>
          </p:nvGrpSpPr>
          <p:grpSpPr bwMode="auto">
            <a:xfrm>
              <a:off x="0" y="0"/>
              <a:ext cx="803" cy="605"/>
              <a:chOff x="0" y="0"/>
              <a:chExt cx="803" cy="605"/>
            </a:xfrm>
          </p:grpSpPr>
          <p:sp>
            <p:nvSpPr>
              <p:cNvPr id="13319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320" name="Rectangle 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03" cy="6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b"/>
              <a:lstStyle/>
              <a:p>
                <a:pPr algn="ctr"/>
                <a:r>
                  <a:rPr lang="en-US" sz="900">
                    <a:latin typeface="Arial" charset="0"/>
                    <a:cs typeface="Arial" charset="0"/>
                    <a:hlinkClick r:id="rId2"/>
                  </a:rPr>
                  <a:t>  </a:t>
                </a:r>
                <a:r>
                  <a:rPr lang="en-US" sz="5700">
                    <a:latin typeface="Arial" charset="0"/>
                    <a:cs typeface="Arial" charset="0"/>
                  </a:rPr>
                  <a:t> </a:t>
                </a:r>
                <a:r>
                  <a:rPr lang="en-US" sz="900">
                    <a:latin typeface="Arial" charset="0"/>
                    <a:cs typeface="Arial" charset="0"/>
                  </a:rPr>
                  <a:t>                          </a:t>
                </a:r>
              </a:p>
            </p:txBody>
          </p:sp>
        </p:grpSp>
      </p:grpSp>
      <p:grpSp>
        <p:nvGrpSpPr>
          <p:cNvPr id="13328" name="Group 16"/>
          <p:cNvGrpSpPr>
            <a:grpSpLocks/>
          </p:cNvGrpSpPr>
          <p:nvPr/>
        </p:nvGrpSpPr>
        <p:grpSpPr bwMode="auto">
          <a:xfrm>
            <a:off x="574675" y="2686050"/>
            <a:ext cx="7996238" cy="1417638"/>
            <a:chOff x="0" y="0"/>
            <a:chExt cx="5037" cy="893"/>
          </a:xfrm>
        </p:grpSpPr>
        <p:sp>
          <p:nvSpPr>
            <p:cNvPr id="13325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4464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3326" name="Rectangle 14"/>
            <p:cNvSpPr>
              <a:spLocks noChangeArrowheads="1"/>
            </p:cNvSpPr>
            <p:nvPr/>
          </p:nvSpPr>
          <p:spPr bwMode="auto">
            <a:xfrm>
              <a:off x="0" y="0"/>
              <a:ext cx="5037" cy="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n-US">
                  <a:hlinkClick r:id="rId3"/>
                </a:rPr>
                <a:t>  </a:t>
              </a:r>
              <a:r>
                <a:rPr lang="en-US" sz="9300"/>
                <a:t> </a:t>
              </a:r>
              <a:r>
                <a:rPr lang="en-US"/>
                <a:t>                  </a:t>
              </a:r>
            </a:p>
          </p:txBody>
        </p:sp>
      </p:grpSp>
      <p:pic>
        <p:nvPicPr>
          <p:cNvPr id="13327" name="Picture 15" descr="http://www.toysrus.co.uk/Content/Product/products3/353620_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3810000"/>
            <a:ext cx="3124200" cy="2590800"/>
          </a:xfrm>
          <a:prstGeom prst="rect">
            <a:avLst/>
          </a:prstGeom>
          <a:noFill/>
        </p:spPr>
      </p:pic>
      <p:grpSp>
        <p:nvGrpSpPr>
          <p:cNvPr id="13332" name="Group 20"/>
          <p:cNvGrpSpPr>
            <a:grpSpLocks/>
          </p:cNvGrpSpPr>
          <p:nvPr/>
        </p:nvGrpSpPr>
        <p:grpSpPr bwMode="auto">
          <a:xfrm>
            <a:off x="574675" y="2686050"/>
            <a:ext cx="7996238" cy="1417638"/>
            <a:chOff x="0" y="0"/>
            <a:chExt cx="5037" cy="893"/>
          </a:xfrm>
        </p:grpSpPr>
        <p:sp>
          <p:nvSpPr>
            <p:cNvPr id="13329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4464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3330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5037" cy="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n-US">
                  <a:hlinkClick r:id="rId5"/>
                </a:rPr>
                <a:t>  </a:t>
              </a:r>
              <a:r>
                <a:rPr lang="en-US" sz="9300"/>
                <a:t> </a:t>
              </a:r>
              <a:r>
                <a:rPr lang="en-US"/>
                <a:t>                  </a:t>
              </a:r>
            </a:p>
          </p:txBody>
        </p:sp>
      </p:grpSp>
      <p:pic>
        <p:nvPicPr>
          <p:cNvPr id="13331" name="Picture 19" descr="http://www.toysrus.co.uk/Content/Product/products2/240443_s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3886200"/>
            <a:ext cx="22098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Food, Clothes, Toys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person needs to earn money in order to be able to buy food, clothes and toys.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appy Lesson (FTC PowerPak)">
  <a:themeElements>
    <a:clrScheme name="">
      <a:dk1>
        <a:srgbClr val="000000"/>
      </a:dk1>
      <a:lt1>
        <a:srgbClr val="FFFFFF"/>
      </a:lt1>
      <a:dk2>
        <a:srgbClr val="0033CC"/>
      </a:dk2>
      <a:lt2>
        <a:srgbClr val="FFFF00"/>
      </a:lt2>
      <a:accent1>
        <a:srgbClr val="00CC99"/>
      </a:accent1>
      <a:accent2>
        <a:srgbClr val="3333CC"/>
      </a:accent2>
      <a:accent3>
        <a:srgbClr val="AAADE2"/>
      </a:accent3>
      <a:accent4>
        <a:srgbClr val="DADADA"/>
      </a:accent4>
      <a:accent5>
        <a:srgbClr val="AAE2CA"/>
      </a:accent5>
      <a:accent6>
        <a:srgbClr val="2D2DB9"/>
      </a:accent6>
      <a:hlink>
        <a:srgbClr val="FFFF00"/>
      </a:hlink>
      <a:folHlink>
        <a:srgbClr val="FF33CC"/>
      </a:folHlink>
    </a:clrScheme>
    <a:fontScheme name="Happy Lesson (FTC PowerPak)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appy Lesson (FTC PowerPak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ppy Lesson (FTC PowerPak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Lesson (FTC PowerPak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Data\Microsoft\Templates\FTC\Happy Lesson (FTC PowerPak).pot</Template>
  <TotalTime>36</TotalTime>
  <Words>208</Words>
  <Application>Microsoft Office PowerPoint</Application>
  <PresentationFormat>On-screen Show (4:3)</PresentationFormat>
  <Paragraphs>26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Times New Roman</vt:lpstr>
      <vt:lpstr>Tahoma</vt:lpstr>
      <vt:lpstr>Arial</vt:lpstr>
      <vt:lpstr>Happy Lesson (FTC PowerPak)</vt:lpstr>
      <vt:lpstr>Work for Food, Clothes and Toys</vt:lpstr>
      <vt:lpstr>Blueprint Skills</vt:lpstr>
      <vt:lpstr>Work</vt:lpstr>
      <vt:lpstr>Food</vt:lpstr>
      <vt:lpstr>Clothes</vt:lpstr>
      <vt:lpstr>Toys</vt:lpstr>
      <vt:lpstr>Food, Clothes, Toys</vt:lpstr>
    </vt:vector>
  </TitlesOfParts>
  <Company>Jefferson County Schools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Happy Lesson</dc:title>
  <dc:subject>PowerPak for PowerPoint 1.0</dc:subject>
  <dc:creator>Jefferson County Tech Center</dc:creator>
  <dc:description>Copyright © 2002 Glenna R. Shaw and FTC Publishing_x000d_
All Rights Reserved</dc:description>
  <cp:lastModifiedBy>hnace</cp:lastModifiedBy>
  <cp:revision>5</cp:revision>
  <dcterms:created xsi:type="dcterms:W3CDTF">2005-02-01T18:34:23Z</dcterms:created>
  <dcterms:modified xsi:type="dcterms:W3CDTF">2009-08-06T17:44:16Z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Glenna R. Shaw</vt:lpwstr>
  </property>
  <property fmtid="{D5CDD505-2E9C-101B-9397-08002B2CF9AE}" pid="3" name="Publisher">
    <vt:lpwstr>FTC Publishing</vt:lpwstr>
  </property>
</Properties>
</file>