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2" r:id="rId4"/>
    <p:sldId id="261" r:id="rId5"/>
    <p:sldId id="260" r:id="rId6"/>
    <p:sldId id="259" r:id="rId7"/>
    <p:sldId id="258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8" r:id="rId3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FFCCFF"/>
    <a:srgbClr val="FF33CC"/>
    <a:srgbClr val="FFFFFF"/>
    <a:srgbClr val="FF00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92" autoAdjust="0"/>
    <p:restoredTop sz="90929"/>
  </p:normalViewPr>
  <p:slideViewPr>
    <p:cSldViewPr>
      <p:cViewPr varScale="1">
        <p:scale>
          <a:sx n="66" d="100"/>
          <a:sy n="66" d="100"/>
        </p:scale>
        <p:origin x="-10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A12B37-39F8-4A5F-A56A-0FDF2AD7AFC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4826EF-C5BC-4443-BC3E-9ECA6DF0C927}" type="slidenum">
              <a:rPr lang="en-US"/>
              <a:pPr/>
              <a:t>1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Copyright © 2002 Glenna R. Shaw and FTC Publishing</a:t>
            </a:r>
          </a:p>
          <a:p>
            <a:r>
              <a:rPr lang="en-US">
                <a:cs typeface="Times New Roman" pitchFamily="18" charset="0"/>
              </a:rPr>
              <a:t>All Rights Reserved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FFBE30-6315-4B10-85F3-D0BD8633479B}" type="slidenum">
              <a:rPr lang="en-US"/>
              <a:pPr/>
              <a:t>29</a:t>
            </a:fld>
            <a:endParaRPr lang="en-US"/>
          </a:p>
        </p:txBody>
      </p:sp>
      <p:sp>
        <p:nvSpPr>
          <p:cNvPr id="808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cs typeface="Times New Roman" pitchFamily="18" charset="0"/>
              </a:rPr>
              <a:t>© Copyright 2002 Glenna R. Shaw</a:t>
            </a:r>
          </a:p>
          <a:p>
            <a:r>
              <a:rPr lang="en-US">
                <a:cs typeface="Times New Roman" pitchFamily="18" charset="0"/>
              </a:rPr>
              <a:t>All Rights Reserved</a:t>
            </a:r>
            <a:endParaRPr lang="en-US"/>
          </a:p>
          <a:p>
            <a:r>
              <a:rPr lang="en-US"/>
              <a:t>How to Edit:</a:t>
            </a:r>
          </a:p>
          <a:p>
            <a:r>
              <a:rPr lang="en-US"/>
              <a:t>Type questions and right and wrong answers directly on the slides.  Be sure to enter answers between the brackets to preserve the links to the correct slides.</a:t>
            </a:r>
          </a:p>
          <a:p>
            <a:r>
              <a:rPr lang="en-US"/>
              <a:t>How to Play:</a:t>
            </a:r>
          </a:p>
          <a:p>
            <a:r>
              <a:rPr lang="en-US"/>
              <a:t>This is an easy to run scoreless game.  Run the slideshow and follow the directions on the screen.</a:t>
            </a:r>
          </a:p>
          <a:p>
            <a:r>
              <a:rPr lang="en-US"/>
              <a:t>The “reward” for correct answers is the animations on the screen and keeping happy from getting sick.</a:t>
            </a:r>
          </a:p>
          <a:p>
            <a:r>
              <a:rPr lang="en-US"/>
              <a:t>Instructors can optionally give “healthy treats” for correct answers during the game.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477000"/>
            <a:ext cx="3962400" cy="381000"/>
          </a:xfrm>
        </p:spPr>
        <p:txBody>
          <a:bodyPr/>
          <a:lstStyle>
            <a:lvl1pPr algn="ctr">
              <a:defRPr sz="2000">
                <a:solidFill>
                  <a:srgbClr val="0033C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3201" name="Group 129"/>
          <p:cNvGrpSpPr>
            <a:grpSpLocks/>
          </p:cNvGrpSpPr>
          <p:nvPr/>
        </p:nvGrpSpPr>
        <p:grpSpPr bwMode="auto">
          <a:xfrm>
            <a:off x="0" y="528638"/>
            <a:ext cx="1143000" cy="1143000"/>
            <a:chOff x="672" y="2016"/>
            <a:chExt cx="576" cy="576"/>
          </a:xfrm>
        </p:grpSpPr>
        <p:sp>
          <p:nvSpPr>
            <p:cNvPr id="3202" name="AutoShape 130"/>
            <p:cNvSpPr>
              <a:spLocks noChangeArrowheads="1"/>
            </p:cNvSpPr>
            <p:nvPr/>
          </p:nvSpPr>
          <p:spPr bwMode="auto">
            <a:xfrm>
              <a:off x="672" y="2016"/>
              <a:ext cx="576" cy="57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3" name="Oval 131"/>
            <p:cNvSpPr>
              <a:spLocks noChangeArrowheads="1"/>
            </p:cNvSpPr>
            <p:nvPr/>
          </p:nvSpPr>
          <p:spPr bwMode="auto">
            <a:xfrm>
              <a:off x="834" y="2188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4" name="Oval 132"/>
            <p:cNvSpPr>
              <a:spLocks noChangeArrowheads="1"/>
            </p:cNvSpPr>
            <p:nvPr/>
          </p:nvSpPr>
          <p:spPr bwMode="auto">
            <a:xfrm>
              <a:off x="1024" y="2188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05" name="Group 133"/>
          <p:cNvGrpSpPr>
            <a:grpSpLocks/>
          </p:cNvGrpSpPr>
          <p:nvPr/>
        </p:nvGrpSpPr>
        <p:grpSpPr bwMode="auto">
          <a:xfrm>
            <a:off x="554038" y="528638"/>
            <a:ext cx="1143000" cy="1143000"/>
            <a:chOff x="1248" y="2016"/>
            <a:chExt cx="576" cy="576"/>
          </a:xfrm>
        </p:grpSpPr>
        <p:grpSp>
          <p:nvGrpSpPr>
            <p:cNvPr id="3206" name="Group 134"/>
            <p:cNvGrpSpPr>
              <a:grpSpLocks/>
            </p:cNvGrpSpPr>
            <p:nvPr/>
          </p:nvGrpSpPr>
          <p:grpSpPr bwMode="auto">
            <a:xfrm>
              <a:off x="1248" y="2016"/>
              <a:ext cx="576" cy="576"/>
              <a:chOff x="1248" y="2016"/>
              <a:chExt cx="576" cy="576"/>
            </a:xfrm>
          </p:grpSpPr>
          <p:sp>
            <p:nvSpPr>
              <p:cNvPr id="3207" name="AutoShape 135"/>
              <p:cNvSpPr>
                <a:spLocks noChangeArrowheads="1"/>
              </p:cNvSpPr>
              <p:nvPr/>
            </p:nvSpPr>
            <p:spPr bwMode="auto">
              <a:xfrm rot="16200000">
                <a:off x="1248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8" name="Rectangle 136"/>
              <p:cNvSpPr>
                <a:spLocks noChangeArrowheads="1"/>
              </p:cNvSpPr>
              <p:nvPr/>
            </p:nvSpPr>
            <p:spPr bwMode="auto">
              <a:xfrm>
                <a:off x="1440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09" name="Oval 137"/>
            <p:cNvSpPr>
              <a:spLocks noChangeArrowheads="1"/>
            </p:cNvSpPr>
            <p:nvPr/>
          </p:nvSpPr>
          <p:spPr bwMode="auto">
            <a:xfrm>
              <a:off x="148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10" name="Group 138"/>
          <p:cNvGrpSpPr>
            <a:grpSpLocks/>
          </p:cNvGrpSpPr>
          <p:nvPr/>
        </p:nvGrpSpPr>
        <p:grpSpPr bwMode="auto">
          <a:xfrm>
            <a:off x="1106488" y="528638"/>
            <a:ext cx="1143000" cy="1143000"/>
            <a:chOff x="2304" y="192"/>
            <a:chExt cx="576" cy="576"/>
          </a:xfrm>
        </p:grpSpPr>
        <p:grpSp>
          <p:nvGrpSpPr>
            <p:cNvPr id="3211" name="Group 139"/>
            <p:cNvGrpSpPr>
              <a:grpSpLocks/>
            </p:cNvGrpSpPr>
            <p:nvPr/>
          </p:nvGrpSpPr>
          <p:grpSpPr bwMode="auto">
            <a:xfrm>
              <a:off x="2304" y="192"/>
              <a:ext cx="576" cy="576"/>
              <a:chOff x="2304" y="192"/>
              <a:chExt cx="576" cy="576"/>
            </a:xfrm>
          </p:grpSpPr>
          <p:sp>
            <p:nvSpPr>
              <p:cNvPr id="3212" name="AutoShape 140"/>
              <p:cNvSpPr>
                <a:spLocks noChangeArrowheads="1"/>
              </p:cNvSpPr>
              <p:nvPr/>
            </p:nvSpPr>
            <p:spPr bwMode="auto">
              <a:xfrm rot="16200000">
                <a:off x="2304" y="192"/>
                <a:ext cx="576" cy="576"/>
              </a:xfrm>
              <a:custGeom>
                <a:avLst/>
                <a:gdLst>
                  <a:gd name="G0" fmla="+- 1538 0 0"/>
                  <a:gd name="G1" fmla="+- 8978573 0 0"/>
                  <a:gd name="G2" fmla="+- 0 0 8978573"/>
                  <a:gd name="T0" fmla="*/ 0 256 1"/>
                  <a:gd name="T1" fmla="*/ 180 256 1"/>
                  <a:gd name="G3" fmla="+- 8978573 T0 T1"/>
                  <a:gd name="T2" fmla="*/ 0 256 1"/>
                  <a:gd name="T3" fmla="*/ 90 256 1"/>
                  <a:gd name="G4" fmla="+- 8978573 T2 T3"/>
                  <a:gd name="G5" fmla="*/ G4 2 1"/>
                  <a:gd name="T4" fmla="*/ 90 256 1"/>
                  <a:gd name="T5" fmla="*/ 0 256 1"/>
                  <a:gd name="G6" fmla="+- 8978573 T4 T5"/>
                  <a:gd name="G7" fmla="*/ G6 2 1"/>
                  <a:gd name="G8" fmla="abs 89785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538"/>
                  <a:gd name="G18" fmla="*/ 1538 1 2"/>
                  <a:gd name="G19" fmla="+- G18 5400 0"/>
                  <a:gd name="G20" fmla="cos G19 8978573"/>
                  <a:gd name="G21" fmla="sin G19 8978573"/>
                  <a:gd name="G22" fmla="+- G20 10800 0"/>
                  <a:gd name="G23" fmla="+- G21 10800 0"/>
                  <a:gd name="G24" fmla="+- 10800 0 G20"/>
                  <a:gd name="G25" fmla="+- 1538 10800 0"/>
                  <a:gd name="G26" fmla="?: G9 G17 G25"/>
                  <a:gd name="G27" fmla="?: G9 0 21600"/>
                  <a:gd name="G28" fmla="cos 10800 8978573"/>
                  <a:gd name="G29" fmla="sin 10800 8978573"/>
                  <a:gd name="G30" fmla="sin 1538 89785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978573 G34 0"/>
                  <a:gd name="G36" fmla="?: G6 G35 G31"/>
                  <a:gd name="G37" fmla="+- 21600 0 G36"/>
                  <a:gd name="G38" fmla="?: G4 0 G33"/>
                  <a:gd name="G39" fmla="?: 89785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8 w 21600"/>
                  <a:gd name="T15" fmla="*/ 15007 h 21600"/>
                  <a:gd name="T16" fmla="*/ 10800 w 21600"/>
                  <a:gd name="T17" fmla="*/ 9262 h 21600"/>
                  <a:gd name="T18" fmla="*/ 15312 w 21600"/>
                  <a:gd name="T19" fmla="*/ 150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9675" y="11848"/>
                    </a:moveTo>
                    <a:cubicBezTo>
                      <a:pt x="9409" y="11564"/>
                      <a:pt x="9262" y="11189"/>
                      <a:pt x="9262" y="10800"/>
                    </a:cubicBezTo>
                    <a:cubicBezTo>
                      <a:pt x="9262" y="9950"/>
                      <a:pt x="9950" y="9262"/>
                      <a:pt x="10800" y="9262"/>
                    </a:cubicBezTo>
                    <a:cubicBezTo>
                      <a:pt x="11649" y="9262"/>
                      <a:pt x="12338" y="9950"/>
                      <a:pt x="12338" y="10800"/>
                    </a:cubicBezTo>
                    <a:cubicBezTo>
                      <a:pt x="12338" y="11189"/>
                      <a:pt x="12190" y="11564"/>
                      <a:pt x="11924" y="11848"/>
                    </a:cubicBezTo>
                    <a:lnTo>
                      <a:pt x="18698" y="18165"/>
                    </a:lnTo>
                    <a:cubicBezTo>
                      <a:pt x="20563" y="16165"/>
                      <a:pt x="21600" y="1353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533"/>
                      <a:pt x="1036" y="16165"/>
                      <a:pt x="2901" y="18165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3" name="Rectangle 141"/>
              <p:cNvSpPr>
                <a:spLocks noChangeArrowheads="1"/>
              </p:cNvSpPr>
              <p:nvPr/>
            </p:nvSpPr>
            <p:spPr bwMode="auto">
              <a:xfrm>
                <a:off x="2476" y="384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14" name="Oval 142"/>
            <p:cNvSpPr>
              <a:spLocks noChangeArrowheads="1"/>
            </p:cNvSpPr>
            <p:nvPr/>
          </p:nvSpPr>
          <p:spPr bwMode="auto">
            <a:xfrm>
              <a:off x="2496" y="336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15" name="Group 143"/>
          <p:cNvGrpSpPr>
            <a:grpSpLocks/>
          </p:cNvGrpSpPr>
          <p:nvPr/>
        </p:nvGrpSpPr>
        <p:grpSpPr bwMode="auto">
          <a:xfrm>
            <a:off x="1658938" y="528638"/>
            <a:ext cx="1143000" cy="1143000"/>
            <a:chOff x="2112" y="2016"/>
            <a:chExt cx="576" cy="576"/>
          </a:xfrm>
        </p:grpSpPr>
        <p:grpSp>
          <p:nvGrpSpPr>
            <p:cNvPr id="3216" name="Group 144"/>
            <p:cNvGrpSpPr>
              <a:grpSpLocks/>
            </p:cNvGrpSpPr>
            <p:nvPr/>
          </p:nvGrpSpPr>
          <p:grpSpPr bwMode="auto">
            <a:xfrm>
              <a:off x="2112" y="2016"/>
              <a:ext cx="576" cy="576"/>
              <a:chOff x="2112" y="2016"/>
              <a:chExt cx="576" cy="576"/>
            </a:xfrm>
          </p:grpSpPr>
          <p:sp>
            <p:nvSpPr>
              <p:cNvPr id="3217" name="AutoShape 145"/>
              <p:cNvSpPr>
                <a:spLocks noChangeArrowheads="1"/>
              </p:cNvSpPr>
              <p:nvPr/>
            </p:nvSpPr>
            <p:spPr bwMode="auto">
              <a:xfrm rot="16200000">
                <a:off x="2112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8" name="Rectangle 146"/>
              <p:cNvSpPr>
                <a:spLocks noChangeArrowheads="1"/>
              </p:cNvSpPr>
              <p:nvPr/>
            </p:nvSpPr>
            <p:spPr bwMode="auto">
              <a:xfrm>
                <a:off x="2304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19" name="Oval 147"/>
            <p:cNvSpPr>
              <a:spLocks noChangeArrowheads="1"/>
            </p:cNvSpPr>
            <p:nvPr/>
          </p:nvSpPr>
          <p:spPr bwMode="auto">
            <a:xfrm>
              <a:off x="2400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20" name="Group 148"/>
          <p:cNvGrpSpPr>
            <a:grpSpLocks/>
          </p:cNvGrpSpPr>
          <p:nvPr/>
        </p:nvGrpSpPr>
        <p:grpSpPr bwMode="auto">
          <a:xfrm>
            <a:off x="2211388" y="528638"/>
            <a:ext cx="1143000" cy="1143000"/>
            <a:chOff x="2640" y="2016"/>
            <a:chExt cx="576" cy="576"/>
          </a:xfrm>
        </p:grpSpPr>
        <p:grpSp>
          <p:nvGrpSpPr>
            <p:cNvPr id="3221" name="Group 149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222" name="Oval 150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3" name="Line 151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24" name="Oval 152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25" name="Group 153"/>
          <p:cNvGrpSpPr>
            <a:grpSpLocks/>
          </p:cNvGrpSpPr>
          <p:nvPr/>
        </p:nvGrpSpPr>
        <p:grpSpPr bwMode="auto">
          <a:xfrm>
            <a:off x="2763838" y="528638"/>
            <a:ext cx="1143000" cy="1143000"/>
            <a:chOff x="1248" y="2016"/>
            <a:chExt cx="576" cy="576"/>
          </a:xfrm>
        </p:grpSpPr>
        <p:grpSp>
          <p:nvGrpSpPr>
            <p:cNvPr id="3226" name="Group 154"/>
            <p:cNvGrpSpPr>
              <a:grpSpLocks/>
            </p:cNvGrpSpPr>
            <p:nvPr/>
          </p:nvGrpSpPr>
          <p:grpSpPr bwMode="auto">
            <a:xfrm>
              <a:off x="1248" y="2016"/>
              <a:ext cx="576" cy="576"/>
              <a:chOff x="1248" y="2016"/>
              <a:chExt cx="576" cy="576"/>
            </a:xfrm>
          </p:grpSpPr>
          <p:sp>
            <p:nvSpPr>
              <p:cNvPr id="3227" name="AutoShape 155"/>
              <p:cNvSpPr>
                <a:spLocks noChangeArrowheads="1"/>
              </p:cNvSpPr>
              <p:nvPr/>
            </p:nvSpPr>
            <p:spPr bwMode="auto">
              <a:xfrm rot="16200000">
                <a:off x="1248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8" name="Rectangle 156"/>
              <p:cNvSpPr>
                <a:spLocks noChangeArrowheads="1"/>
              </p:cNvSpPr>
              <p:nvPr/>
            </p:nvSpPr>
            <p:spPr bwMode="auto">
              <a:xfrm>
                <a:off x="1440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29" name="Oval 157"/>
            <p:cNvSpPr>
              <a:spLocks noChangeArrowheads="1"/>
            </p:cNvSpPr>
            <p:nvPr/>
          </p:nvSpPr>
          <p:spPr bwMode="auto">
            <a:xfrm>
              <a:off x="148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30" name="Group 158"/>
          <p:cNvGrpSpPr>
            <a:grpSpLocks/>
          </p:cNvGrpSpPr>
          <p:nvPr/>
        </p:nvGrpSpPr>
        <p:grpSpPr bwMode="auto">
          <a:xfrm>
            <a:off x="3316288" y="528638"/>
            <a:ext cx="1143000" cy="1143000"/>
            <a:chOff x="3504" y="192"/>
            <a:chExt cx="576" cy="576"/>
          </a:xfrm>
        </p:grpSpPr>
        <p:grpSp>
          <p:nvGrpSpPr>
            <p:cNvPr id="3231" name="Group 159"/>
            <p:cNvGrpSpPr>
              <a:grpSpLocks/>
            </p:cNvGrpSpPr>
            <p:nvPr/>
          </p:nvGrpSpPr>
          <p:grpSpPr bwMode="auto">
            <a:xfrm>
              <a:off x="3504" y="192"/>
              <a:ext cx="576" cy="576"/>
              <a:chOff x="3504" y="192"/>
              <a:chExt cx="576" cy="576"/>
            </a:xfrm>
          </p:grpSpPr>
          <p:sp>
            <p:nvSpPr>
              <p:cNvPr id="3232" name="AutoShape 160"/>
              <p:cNvSpPr>
                <a:spLocks noChangeArrowheads="1"/>
              </p:cNvSpPr>
              <p:nvPr/>
            </p:nvSpPr>
            <p:spPr bwMode="auto">
              <a:xfrm rot="16200000">
                <a:off x="3504" y="192"/>
                <a:ext cx="576" cy="576"/>
              </a:xfrm>
              <a:custGeom>
                <a:avLst/>
                <a:gdLst>
                  <a:gd name="G0" fmla="+- 1538 0 0"/>
                  <a:gd name="G1" fmla="+- 8978573 0 0"/>
                  <a:gd name="G2" fmla="+- 0 0 8978573"/>
                  <a:gd name="T0" fmla="*/ 0 256 1"/>
                  <a:gd name="T1" fmla="*/ 180 256 1"/>
                  <a:gd name="G3" fmla="+- 8978573 T0 T1"/>
                  <a:gd name="T2" fmla="*/ 0 256 1"/>
                  <a:gd name="T3" fmla="*/ 90 256 1"/>
                  <a:gd name="G4" fmla="+- 8978573 T2 T3"/>
                  <a:gd name="G5" fmla="*/ G4 2 1"/>
                  <a:gd name="T4" fmla="*/ 90 256 1"/>
                  <a:gd name="T5" fmla="*/ 0 256 1"/>
                  <a:gd name="G6" fmla="+- 8978573 T4 T5"/>
                  <a:gd name="G7" fmla="*/ G6 2 1"/>
                  <a:gd name="G8" fmla="abs 89785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538"/>
                  <a:gd name="G18" fmla="*/ 1538 1 2"/>
                  <a:gd name="G19" fmla="+- G18 5400 0"/>
                  <a:gd name="G20" fmla="cos G19 8978573"/>
                  <a:gd name="G21" fmla="sin G19 8978573"/>
                  <a:gd name="G22" fmla="+- G20 10800 0"/>
                  <a:gd name="G23" fmla="+- G21 10800 0"/>
                  <a:gd name="G24" fmla="+- 10800 0 G20"/>
                  <a:gd name="G25" fmla="+- 1538 10800 0"/>
                  <a:gd name="G26" fmla="?: G9 G17 G25"/>
                  <a:gd name="G27" fmla="?: G9 0 21600"/>
                  <a:gd name="G28" fmla="cos 10800 8978573"/>
                  <a:gd name="G29" fmla="sin 10800 8978573"/>
                  <a:gd name="G30" fmla="sin 1538 89785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978573 G34 0"/>
                  <a:gd name="G36" fmla="?: G6 G35 G31"/>
                  <a:gd name="G37" fmla="+- 21600 0 G36"/>
                  <a:gd name="G38" fmla="?: G4 0 G33"/>
                  <a:gd name="G39" fmla="?: 89785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8 w 21600"/>
                  <a:gd name="T15" fmla="*/ 15007 h 21600"/>
                  <a:gd name="T16" fmla="*/ 10800 w 21600"/>
                  <a:gd name="T17" fmla="*/ 9262 h 21600"/>
                  <a:gd name="T18" fmla="*/ 15312 w 21600"/>
                  <a:gd name="T19" fmla="*/ 150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9675" y="11848"/>
                    </a:moveTo>
                    <a:cubicBezTo>
                      <a:pt x="9409" y="11564"/>
                      <a:pt x="9262" y="11189"/>
                      <a:pt x="9262" y="10800"/>
                    </a:cubicBezTo>
                    <a:cubicBezTo>
                      <a:pt x="9262" y="9950"/>
                      <a:pt x="9950" y="9262"/>
                      <a:pt x="10800" y="9262"/>
                    </a:cubicBezTo>
                    <a:cubicBezTo>
                      <a:pt x="11649" y="9262"/>
                      <a:pt x="12338" y="9950"/>
                      <a:pt x="12338" y="10800"/>
                    </a:cubicBezTo>
                    <a:cubicBezTo>
                      <a:pt x="12338" y="11189"/>
                      <a:pt x="12190" y="11564"/>
                      <a:pt x="11924" y="11848"/>
                    </a:cubicBezTo>
                    <a:lnTo>
                      <a:pt x="18698" y="18165"/>
                    </a:lnTo>
                    <a:cubicBezTo>
                      <a:pt x="20563" y="16165"/>
                      <a:pt x="21600" y="1353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533"/>
                      <a:pt x="1036" y="16165"/>
                      <a:pt x="2901" y="18165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3" name="Rectangle 161"/>
              <p:cNvSpPr>
                <a:spLocks noChangeArrowheads="1"/>
              </p:cNvSpPr>
              <p:nvPr/>
            </p:nvSpPr>
            <p:spPr bwMode="auto">
              <a:xfrm>
                <a:off x="3673" y="384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34" name="Oval 162"/>
            <p:cNvSpPr>
              <a:spLocks noChangeArrowheads="1"/>
            </p:cNvSpPr>
            <p:nvPr/>
          </p:nvSpPr>
          <p:spPr bwMode="auto">
            <a:xfrm>
              <a:off x="3696" y="336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35" name="Group 163"/>
          <p:cNvGrpSpPr>
            <a:grpSpLocks/>
          </p:cNvGrpSpPr>
          <p:nvPr/>
        </p:nvGrpSpPr>
        <p:grpSpPr bwMode="auto">
          <a:xfrm>
            <a:off x="3868738" y="528638"/>
            <a:ext cx="1143000" cy="1143000"/>
            <a:chOff x="2112" y="2016"/>
            <a:chExt cx="576" cy="576"/>
          </a:xfrm>
        </p:grpSpPr>
        <p:grpSp>
          <p:nvGrpSpPr>
            <p:cNvPr id="3236" name="Group 164"/>
            <p:cNvGrpSpPr>
              <a:grpSpLocks/>
            </p:cNvGrpSpPr>
            <p:nvPr/>
          </p:nvGrpSpPr>
          <p:grpSpPr bwMode="auto">
            <a:xfrm>
              <a:off x="2112" y="2016"/>
              <a:ext cx="576" cy="576"/>
              <a:chOff x="2112" y="2016"/>
              <a:chExt cx="576" cy="576"/>
            </a:xfrm>
          </p:grpSpPr>
          <p:sp>
            <p:nvSpPr>
              <p:cNvPr id="3237" name="AutoShape 165"/>
              <p:cNvSpPr>
                <a:spLocks noChangeArrowheads="1"/>
              </p:cNvSpPr>
              <p:nvPr/>
            </p:nvSpPr>
            <p:spPr bwMode="auto">
              <a:xfrm rot="16200000">
                <a:off x="2112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8" name="Rectangle 166"/>
              <p:cNvSpPr>
                <a:spLocks noChangeArrowheads="1"/>
              </p:cNvSpPr>
              <p:nvPr/>
            </p:nvSpPr>
            <p:spPr bwMode="auto">
              <a:xfrm>
                <a:off x="2304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39" name="Oval 167"/>
            <p:cNvSpPr>
              <a:spLocks noChangeArrowheads="1"/>
            </p:cNvSpPr>
            <p:nvPr/>
          </p:nvSpPr>
          <p:spPr bwMode="auto">
            <a:xfrm>
              <a:off x="2400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40" name="Group 168"/>
          <p:cNvGrpSpPr>
            <a:grpSpLocks/>
          </p:cNvGrpSpPr>
          <p:nvPr/>
        </p:nvGrpSpPr>
        <p:grpSpPr bwMode="auto">
          <a:xfrm>
            <a:off x="4421188" y="533400"/>
            <a:ext cx="1143000" cy="1143000"/>
            <a:chOff x="2640" y="2016"/>
            <a:chExt cx="576" cy="576"/>
          </a:xfrm>
        </p:grpSpPr>
        <p:grpSp>
          <p:nvGrpSpPr>
            <p:cNvPr id="3241" name="Group 169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242" name="Oval 170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3" name="Line 171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44" name="Oval 172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45" name="Group 173"/>
          <p:cNvGrpSpPr>
            <a:grpSpLocks/>
          </p:cNvGrpSpPr>
          <p:nvPr/>
        </p:nvGrpSpPr>
        <p:grpSpPr bwMode="auto">
          <a:xfrm>
            <a:off x="4975225" y="528638"/>
            <a:ext cx="1143000" cy="1143000"/>
            <a:chOff x="1248" y="2016"/>
            <a:chExt cx="576" cy="576"/>
          </a:xfrm>
        </p:grpSpPr>
        <p:grpSp>
          <p:nvGrpSpPr>
            <p:cNvPr id="3246" name="Group 174"/>
            <p:cNvGrpSpPr>
              <a:grpSpLocks/>
            </p:cNvGrpSpPr>
            <p:nvPr/>
          </p:nvGrpSpPr>
          <p:grpSpPr bwMode="auto">
            <a:xfrm>
              <a:off x="1248" y="2016"/>
              <a:ext cx="576" cy="576"/>
              <a:chOff x="1248" y="2016"/>
              <a:chExt cx="576" cy="576"/>
            </a:xfrm>
          </p:grpSpPr>
          <p:sp>
            <p:nvSpPr>
              <p:cNvPr id="3247" name="AutoShape 175"/>
              <p:cNvSpPr>
                <a:spLocks noChangeArrowheads="1"/>
              </p:cNvSpPr>
              <p:nvPr/>
            </p:nvSpPr>
            <p:spPr bwMode="auto">
              <a:xfrm rot="16200000">
                <a:off x="1248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8" name="Rectangle 176"/>
              <p:cNvSpPr>
                <a:spLocks noChangeArrowheads="1"/>
              </p:cNvSpPr>
              <p:nvPr/>
            </p:nvSpPr>
            <p:spPr bwMode="auto">
              <a:xfrm>
                <a:off x="1440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49" name="Oval 177"/>
            <p:cNvSpPr>
              <a:spLocks noChangeArrowheads="1"/>
            </p:cNvSpPr>
            <p:nvPr/>
          </p:nvSpPr>
          <p:spPr bwMode="auto">
            <a:xfrm>
              <a:off x="148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50" name="Group 178"/>
          <p:cNvGrpSpPr>
            <a:grpSpLocks/>
          </p:cNvGrpSpPr>
          <p:nvPr/>
        </p:nvGrpSpPr>
        <p:grpSpPr bwMode="auto">
          <a:xfrm>
            <a:off x="5527675" y="528638"/>
            <a:ext cx="1143000" cy="1143000"/>
            <a:chOff x="2304" y="192"/>
            <a:chExt cx="576" cy="576"/>
          </a:xfrm>
        </p:grpSpPr>
        <p:grpSp>
          <p:nvGrpSpPr>
            <p:cNvPr id="3251" name="Group 179"/>
            <p:cNvGrpSpPr>
              <a:grpSpLocks/>
            </p:cNvGrpSpPr>
            <p:nvPr/>
          </p:nvGrpSpPr>
          <p:grpSpPr bwMode="auto">
            <a:xfrm>
              <a:off x="2304" y="192"/>
              <a:ext cx="576" cy="576"/>
              <a:chOff x="2304" y="192"/>
              <a:chExt cx="576" cy="576"/>
            </a:xfrm>
          </p:grpSpPr>
          <p:sp>
            <p:nvSpPr>
              <p:cNvPr id="3252" name="AutoShape 180"/>
              <p:cNvSpPr>
                <a:spLocks noChangeArrowheads="1"/>
              </p:cNvSpPr>
              <p:nvPr/>
            </p:nvSpPr>
            <p:spPr bwMode="auto">
              <a:xfrm rot="16200000">
                <a:off x="2304" y="192"/>
                <a:ext cx="576" cy="576"/>
              </a:xfrm>
              <a:custGeom>
                <a:avLst/>
                <a:gdLst>
                  <a:gd name="G0" fmla="+- 1538 0 0"/>
                  <a:gd name="G1" fmla="+- 8978573 0 0"/>
                  <a:gd name="G2" fmla="+- 0 0 8978573"/>
                  <a:gd name="T0" fmla="*/ 0 256 1"/>
                  <a:gd name="T1" fmla="*/ 180 256 1"/>
                  <a:gd name="G3" fmla="+- 8978573 T0 T1"/>
                  <a:gd name="T2" fmla="*/ 0 256 1"/>
                  <a:gd name="T3" fmla="*/ 90 256 1"/>
                  <a:gd name="G4" fmla="+- 8978573 T2 T3"/>
                  <a:gd name="G5" fmla="*/ G4 2 1"/>
                  <a:gd name="T4" fmla="*/ 90 256 1"/>
                  <a:gd name="T5" fmla="*/ 0 256 1"/>
                  <a:gd name="G6" fmla="+- 8978573 T4 T5"/>
                  <a:gd name="G7" fmla="*/ G6 2 1"/>
                  <a:gd name="G8" fmla="abs 89785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538"/>
                  <a:gd name="G18" fmla="*/ 1538 1 2"/>
                  <a:gd name="G19" fmla="+- G18 5400 0"/>
                  <a:gd name="G20" fmla="cos G19 8978573"/>
                  <a:gd name="G21" fmla="sin G19 8978573"/>
                  <a:gd name="G22" fmla="+- G20 10800 0"/>
                  <a:gd name="G23" fmla="+- G21 10800 0"/>
                  <a:gd name="G24" fmla="+- 10800 0 G20"/>
                  <a:gd name="G25" fmla="+- 1538 10800 0"/>
                  <a:gd name="G26" fmla="?: G9 G17 G25"/>
                  <a:gd name="G27" fmla="?: G9 0 21600"/>
                  <a:gd name="G28" fmla="cos 10800 8978573"/>
                  <a:gd name="G29" fmla="sin 10800 8978573"/>
                  <a:gd name="G30" fmla="sin 1538 89785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978573 G34 0"/>
                  <a:gd name="G36" fmla="?: G6 G35 G31"/>
                  <a:gd name="G37" fmla="+- 21600 0 G36"/>
                  <a:gd name="G38" fmla="?: G4 0 G33"/>
                  <a:gd name="G39" fmla="?: 89785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8 w 21600"/>
                  <a:gd name="T15" fmla="*/ 15007 h 21600"/>
                  <a:gd name="T16" fmla="*/ 10800 w 21600"/>
                  <a:gd name="T17" fmla="*/ 9262 h 21600"/>
                  <a:gd name="T18" fmla="*/ 15312 w 21600"/>
                  <a:gd name="T19" fmla="*/ 150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9675" y="11848"/>
                    </a:moveTo>
                    <a:cubicBezTo>
                      <a:pt x="9409" y="11564"/>
                      <a:pt x="9262" y="11189"/>
                      <a:pt x="9262" y="10800"/>
                    </a:cubicBezTo>
                    <a:cubicBezTo>
                      <a:pt x="9262" y="9950"/>
                      <a:pt x="9950" y="9262"/>
                      <a:pt x="10800" y="9262"/>
                    </a:cubicBezTo>
                    <a:cubicBezTo>
                      <a:pt x="11649" y="9262"/>
                      <a:pt x="12338" y="9950"/>
                      <a:pt x="12338" y="10800"/>
                    </a:cubicBezTo>
                    <a:cubicBezTo>
                      <a:pt x="12338" y="11189"/>
                      <a:pt x="12190" y="11564"/>
                      <a:pt x="11924" y="11848"/>
                    </a:cubicBezTo>
                    <a:lnTo>
                      <a:pt x="18698" y="18165"/>
                    </a:lnTo>
                    <a:cubicBezTo>
                      <a:pt x="20563" y="16165"/>
                      <a:pt x="21600" y="1353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533"/>
                      <a:pt x="1036" y="16165"/>
                      <a:pt x="2901" y="18165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3" name="Rectangle 181"/>
              <p:cNvSpPr>
                <a:spLocks noChangeArrowheads="1"/>
              </p:cNvSpPr>
              <p:nvPr/>
            </p:nvSpPr>
            <p:spPr bwMode="auto">
              <a:xfrm>
                <a:off x="2476" y="384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54" name="Oval 182"/>
            <p:cNvSpPr>
              <a:spLocks noChangeArrowheads="1"/>
            </p:cNvSpPr>
            <p:nvPr/>
          </p:nvSpPr>
          <p:spPr bwMode="auto">
            <a:xfrm>
              <a:off x="2496" y="336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55" name="Group 183"/>
          <p:cNvGrpSpPr>
            <a:grpSpLocks/>
          </p:cNvGrpSpPr>
          <p:nvPr/>
        </p:nvGrpSpPr>
        <p:grpSpPr bwMode="auto">
          <a:xfrm>
            <a:off x="6080125" y="528638"/>
            <a:ext cx="1143000" cy="1143000"/>
            <a:chOff x="2112" y="2016"/>
            <a:chExt cx="576" cy="576"/>
          </a:xfrm>
        </p:grpSpPr>
        <p:grpSp>
          <p:nvGrpSpPr>
            <p:cNvPr id="3256" name="Group 184"/>
            <p:cNvGrpSpPr>
              <a:grpSpLocks/>
            </p:cNvGrpSpPr>
            <p:nvPr/>
          </p:nvGrpSpPr>
          <p:grpSpPr bwMode="auto">
            <a:xfrm>
              <a:off x="2112" y="2016"/>
              <a:ext cx="576" cy="576"/>
              <a:chOff x="2112" y="2016"/>
              <a:chExt cx="576" cy="576"/>
            </a:xfrm>
          </p:grpSpPr>
          <p:sp>
            <p:nvSpPr>
              <p:cNvPr id="3257" name="AutoShape 185"/>
              <p:cNvSpPr>
                <a:spLocks noChangeArrowheads="1"/>
              </p:cNvSpPr>
              <p:nvPr/>
            </p:nvSpPr>
            <p:spPr bwMode="auto">
              <a:xfrm rot="16200000">
                <a:off x="2112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8" name="Rectangle 186"/>
              <p:cNvSpPr>
                <a:spLocks noChangeArrowheads="1"/>
              </p:cNvSpPr>
              <p:nvPr/>
            </p:nvSpPr>
            <p:spPr bwMode="auto">
              <a:xfrm>
                <a:off x="2304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59" name="Oval 187"/>
            <p:cNvSpPr>
              <a:spLocks noChangeArrowheads="1"/>
            </p:cNvSpPr>
            <p:nvPr/>
          </p:nvSpPr>
          <p:spPr bwMode="auto">
            <a:xfrm>
              <a:off x="2400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60" name="Group 188"/>
          <p:cNvGrpSpPr>
            <a:grpSpLocks/>
          </p:cNvGrpSpPr>
          <p:nvPr/>
        </p:nvGrpSpPr>
        <p:grpSpPr bwMode="auto">
          <a:xfrm>
            <a:off x="6632575" y="528638"/>
            <a:ext cx="1143000" cy="1143000"/>
            <a:chOff x="2640" y="2016"/>
            <a:chExt cx="576" cy="576"/>
          </a:xfrm>
        </p:grpSpPr>
        <p:grpSp>
          <p:nvGrpSpPr>
            <p:cNvPr id="3261" name="Group 189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262" name="Oval 190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3" name="Line 191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64" name="Oval 192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65" name="Group 193"/>
          <p:cNvGrpSpPr>
            <a:grpSpLocks/>
          </p:cNvGrpSpPr>
          <p:nvPr/>
        </p:nvGrpSpPr>
        <p:grpSpPr bwMode="auto">
          <a:xfrm>
            <a:off x="7185025" y="528638"/>
            <a:ext cx="1143000" cy="1143000"/>
            <a:chOff x="1248" y="2016"/>
            <a:chExt cx="576" cy="576"/>
          </a:xfrm>
        </p:grpSpPr>
        <p:grpSp>
          <p:nvGrpSpPr>
            <p:cNvPr id="3266" name="Group 194"/>
            <p:cNvGrpSpPr>
              <a:grpSpLocks/>
            </p:cNvGrpSpPr>
            <p:nvPr/>
          </p:nvGrpSpPr>
          <p:grpSpPr bwMode="auto">
            <a:xfrm>
              <a:off x="1248" y="2016"/>
              <a:ext cx="576" cy="576"/>
              <a:chOff x="1248" y="2016"/>
              <a:chExt cx="576" cy="576"/>
            </a:xfrm>
          </p:grpSpPr>
          <p:sp>
            <p:nvSpPr>
              <p:cNvPr id="3267" name="AutoShape 195"/>
              <p:cNvSpPr>
                <a:spLocks noChangeArrowheads="1"/>
              </p:cNvSpPr>
              <p:nvPr/>
            </p:nvSpPr>
            <p:spPr bwMode="auto">
              <a:xfrm rot="16200000">
                <a:off x="1248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8" name="Rectangle 196"/>
              <p:cNvSpPr>
                <a:spLocks noChangeArrowheads="1"/>
              </p:cNvSpPr>
              <p:nvPr/>
            </p:nvSpPr>
            <p:spPr bwMode="auto">
              <a:xfrm>
                <a:off x="1440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69" name="Oval 197"/>
            <p:cNvSpPr>
              <a:spLocks noChangeArrowheads="1"/>
            </p:cNvSpPr>
            <p:nvPr/>
          </p:nvSpPr>
          <p:spPr bwMode="auto">
            <a:xfrm>
              <a:off x="148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70" name="Group 198"/>
          <p:cNvGrpSpPr>
            <a:grpSpLocks/>
          </p:cNvGrpSpPr>
          <p:nvPr/>
        </p:nvGrpSpPr>
        <p:grpSpPr bwMode="auto">
          <a:xfrm>
            <a:off x="7737475" y="528638"/>
            <a:ext cx="1143000" cy="1143000"/>
            <a:chOff x="3504" y="192"/>
            <a:chExt cx="576" cy="576"/>
          </a:xfrm>
        </p:grpSpPr>
        <p:grpSp>
          <p:nvGrpSpPr>
            <p:cNvPr id="3271" name="Group 199"/>
            <p:cNvGrpSpPr>
              <a:grpSpLocks/>
            </p:cNvGrpSpPr>
            <p:nvPr/>
          </p:nvGrpSpPr>
          <p:grpSpPr bwMode="auto">
            <a:xfrm>
              <a:off x="3504" y="192"/>
              <a:ext cx="576" cy="576"/>
              <a:chOff x="3504" y="192"/>
              <a:chExt cx="576" cy="576"/>
            </a:xfrm>
          </p:grpSpPr>
          <p:sp>
            <p:nvSpPr>
              <p:cNvPr id="3272" name="AutoShape 200"/>
              <p:cNvSpPr>
                <a:spLocks noChangeArrowheads="1"/>
              </p:cNvSpPr>
              <p:nvPr/>
            </p:nvSpPr>
            <p:spPr bwMode="auto">
              <a:xfrm rot="16200000">
                <a:off x="3504" y="192"/>
                <a:ext cx="576" cy="576"/>
              </a:xfrm>
              <a:custGeom>
                <a:avLst/>
                <a:gdLst>
                  <a:gd name="G0" fmla="+- 1538 0 0"/>
                  <a:gd name="G1" fmla="+- 8978573 0 0"/>
                  <a:gd name="G2" fmla="+- 0 0 8978573"/>
                  <a:gd name="T0" fmla="*/ 0 256 1"/>
                  <a:gd name="T1" fmla="*/ 180 256 1"/>
                  <a:gd name="G3" fmla="+- 8978573 T0 T1"/>
                  <a:gd name="T2" fmla="*/ 0 256 1"/>
                  <a:gd name="T3" fmla="*/ 90 256 1"/>
                  <a:gd name="G4" fmla="+- 8978573 T2 T3"/>
                  <a:gd name="G5" fmla="*/ G4 2 1"/>
                  <a:gd name="T4" fmla="*/ 90 256 1"/>
                  <a:gd name="T5" fmla="*/ 0 256 1"/>
                  <a:gd name="G6" fmla="+- 8978573 T4 T5"/>
                  <a:gd name="G7" fmla="*/ G6 2 1"/>
                  <a:gd name="G8" fmla="abs 89785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538"/>
                  <a:gd name="G18" fmla="*/ 1538 1 2"/>
                  <a:gd name="G19" fmla="+- G18 5400 0"/>
                  <a:gd name="G20" fmla="cos G19 8978573"/>
                  <a:gd name="G21" fmla="sin G19 8978573"/>
                  <a:gd name="G22" fmla="+- G20 10800 0"/>
                  <a:gd name="G23" fmla="+- G21 10800 0"/>
                  <a:gd name="G24" fmla="+- 10800 0 G20"/>
                  <a:gd name="G25" fmla="+- 1538 10800 0"/>
                  <a:gd name="G26" fmla="?: G9 G17 G25"/>
                  <a:gd name="G27" fmla="?: G9 0 21600"/>
                  <a:gd name="G28" fmla="cos 10800 8978573"/>
                  <a:gd name="G29" fmla="sin 10800 8978573"/>
                  <a:gd name="G30" fmla="sin 1538 89785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978573 G34 0"/>
                  <a:gd name="G36" fmla="?: G6 G35 G31"/>
                  <a:gd name="G37" fmla="+- 21600 0 G36"/>
                  <a:gd name="G38" fmla="?: G4 0 G33"/>
                  <a:gd name="G39" fmla="?: 89785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8 w 21600"/>
                  <a:gd name="T15" fmla="*/ 15007 h 21600"/>
                  <a:gd name="T16" fmla="*/ 10800 w 21600"/>
                  <a:gd name="T17" fmla="*/ 9262 h 21600"/>
                  <a:gd name="T18" fmla="*/ 15312 w 21600"/>
                  <a:gd name="T19" fmla="*/ 150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9675" y="11848"/>
                    </a:moveTo>
                    <a:cubicBezTo>
                      <a:pt x="9409" y="11564"/>
                      <a:pt x="9262" y="11189"/>
                      <a:pt x="9262" y="10800"/>
                    </a:cubicBezTo>
                    <a:cubicBezTo>
                      <a:pt x="9262" y="9950"/>
                      <a:pt x="9950" y="9262"/>
                      <a:pt x="10800" y="9262"/>
                    </a:cubicBezTo>
                    <a:cubicBezTo>
                      <a:pt x="11649" y="9262"/>
                      <a:pt x="12338" y="9950"/>
                      <a:pt x="12338" y="10800"/>
                    </a:cubicBezTo>
                    <a:cubicBezTo>
                      <a:pt x="12338" y="11189"/>
                      <a:pt x="12190" y="11564"/>
                      <a:pt x="11924" y="11848"/>
                    </a:cubicBezTo>
                    <a:lnTo>
                      <a:pt x="18698" y="18165"/>
                    </a:lnTo>
                    <a:cubicBezTo>
                      <a:pt x="20563" y="16165"/>
                      <a:pt x="21600" y="1353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533"/>
                      <a:pt x="1036" y="16165"/>
                      <a:pt x="2901" y="18165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3" name="Rectangle 201"/>
              <p:cNvSpPr>
                <a:spLocks noChangeArrowheads="1"/>
              </p:cNvSpPr>
              <p:nvPr/>
            </p:nvSpPr>
            <p:spPr bwMode="auto">
              <a:xfrm>
                <a:off x="3673" y="384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4" name="Oval 202"/>
            <p:cNvSpPr>
              <a:spLocks noChangeArrowheads="1"/>
            </p:cNvSpPr>
            <p:nvPr/>
          </p:nvSpPr>
          <p:spPr bwMode="auto">
            <a:xfrm>
              <a:off x="3696" y="336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75" name="Group 203"/>
          <p:cNvGrpSpPr>
            <a:grpSpLocks/>
          </p:cNvGrpSpPr>
          <p:nvPr/>
        </p:nvGrpSpPr>
        <p:grpSpPr bwMode="auto">
          <a:xfrm>
            <a:off x="8289925" y="528638"/>
            <a:ext cx="1143000" cy="1143000"/>
            <a:chOff x="2112" y="2016"/>
            <a:chExt cx="576" cy="576"/>
          </a:xfrm>
        </p:grpSpPr>
        <p:grpSp>
          <p:nvGrpSpPr>
            <p:cNvPr id="3276" name="Group 204"/>
            <p:cNvGrpSpPr>
              <a:grpSpLocks/>
            </p:cNvGrpSpPr>
            <p:nvPr/>
          </p:nvGrpSpPr>
          <p:grpSpPr bwMode="auto">
            <a:xfrm>
              <a:off x="2112" y="2016"/>
              <a:ext cx="576" cy="576"/>
              <a:chOff x="2112" y="2016"/>
              <a:chExt cx="576" cy="576"/>
            </a:xfrm>
          </p:grpSpPr>
          <p:sp>
            <p:nvSpPr>
              <p:cNvPr id="3277" name="AutoShape 205"/>
              <p:cNvSpPr>
                <a:spLocks noChangeArrowheads="1"/>
              </p:cNvSpPr>
              <p:nvPr/>
            </p:nvSpPr>
            <p:spPr bwMode="auto">
              <a:xfrm rot="16200000">
                <a:off x="2112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8" name="Rectangle 206"/>
              <p:cNvSpPr>
                <a:spLocks noChangeArrowheads="1"/>
              </p:cNvSpPr>
              <p:nvPr/>
            </p:nvSpPr>
            <p:spPr bwMode="auto">
              <a:xfrm>
                <a:off x="2304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9" name="Oval 207"/>
            <p:cNvSpPr>
              <a:spLocks noChangeArrowheads="1"/>
            </p:cNvSpPr>
            <p:nvPr/>
          </p:nvSpPr>
          <p:spPr bwMode="auto">
            <a:xfrm>
              <a:off x="2400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89" name="Group 217"/>
          <p:cNvGrpSpPr>
            <a:grpSpLocks noChangeAspect="1"/>
          </p:cNvGrpSpPr>
          <p:nvPr/>
        </p:nvGrpSpPr>
        <p:grpSpPr bwMode="auto">
          <a:xfrm>
            <a:off x="7010400" y="5486400"/>
            <a:ext cx="1682750" cy="1185863"/>
            <a:chOff x="384" y="2064"/>
            <a:chExt cx="2112" cy="1488"/>
          </a:xfrm>
        </p:grpSpPr>
        <p:sp>
          <p:nvSpPr>
            <p:cNvPr id="3290" name="AutoShape 218"/>
            <p:cNvSpPr>
              <a:spLocks noChangeAspect="1" noChangeArrowheads="1"/>
            </p:cNvSpPr>
            <p:nvPr/>
          </p:nvSpPr>
          <p:spPr bwMode="auto">
            <a:xfrm>
              <a:off x="384" y="2208"/>
              <a:ext cx="2112" cy="1344"/>
            </a:xfrm>
            <a:prstGeom prst="cube">
              <a:avLst>
                <a:gd name="adj" fmla="val 7440"/>
              </a:avLst>
            </a:prstGeom>
            <a:gradFill rotWithShape="0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2700000" scaled="1"/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n-US" sz="1400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3291" name="AutoShape 219"/>
            <p:cNvSpPr>
              <a:spLocks noChangeAspect="1" noChangeArrowheads="1"/>
            </p:cNvSpPr>
            <p:nvPr/>
          </p:nvSpPr>
          <p:spPr bwMode="auto">
            <a:xfrm>
              <a:off x="1152" y="2064"/>
              <a:ext cx="576" cy="384"/>
            </a:xfrm>
            <a:custGeom>
              <a:avLst/>
              <a:gdLst>
                <a:gd name="G0" fmla="+- 711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110"/>
                <a:gd name="G18" fmla="*/ 711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11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11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845 w 21600"/>
                <a:gd name="T15" fmla="*/ 10800 h 21600"/>
                <a:gd name="T16" fmla="*/ 10800 w 21600"/>
                <a:gd name="T17" fmla="*/ 3690 h 21600"/>
                <a:gd name="T18" fmla="*/ 19755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690" y="10800"/>
                  </a:moveTo>
                  <a:cubicBezTo>
                    <a:pt x="3690" y="6873"/>
                    <a:pt x="6873" y="3690"/>
                    <a:pt x="10800" y="3690"/>
                  </a:cubicBezTo>
                  <a:cubicBezTo>
                    <a:pt x="14726" y="3689"/>
                    <a:pt x="17909" y="6873"/>
                    <a:pt x="1791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92" name="Rectangle 220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6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2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8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4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6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 advAuto="0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2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609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65" name="Group 41"/>
          <p:cNvGrpSpPr>
            <a:grpSpLocks noChangeAspect="1"/>
          </p:cNvGrpSpPr>
          <p:nvPr/>
        </p:nvGrpSpPr>
        <p:grpSpPr bwMode="auto">
          <a:xfrm>
            <a:off x="381000" y="6858000"/>
            <a:ext cx="1143000" cy="1143000"/>
            <a:chOff x="240" y="288"/>
            <a:chExt cx="864" cy="864"/>
          </a:xfrm>
        </p:grpSpPr>
        <p:sp>
          <p:nvSpPr>
            <p:cNvPr id="1066" name="AutoShape 42"/>
            <p:cNvSpPr>
              <a:spLocks noChangeAspect="1" noChangeArrowheads="1"/>
            </p:cNvSpPr>
            <p:nvPr userDrawn="1"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7" name="Oval 43"/>
            <p:cNvSpPr>
              <a:spLocks noChangeAspect="1" noChangeArrowheads="1"/>
            </p:cNvSpPr>
            <p:nvPr userDrawn="1"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8" name="Oval 44"/>
            <p:cNvSpPr>
              <a:spLocks noChangeAspect="1" noChangeArrowheads="1"/>
            </p:cNvSpPr>
            <p:nvPr userDrawn="1"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69" name="Group 45"/>
          <p:cNvGrpSpPr>
            <a:grpSpLocks noChangeAspect="1"/>
          </p:cNvGrpSpPr>
          <p:nvPr/>
        </p:nvGrpSpPr>
        <p:grpSpPr bwMode="auto">
          <a:xfrm>
            <a:off x="9220200" y="533400"/>
            <a:ext cx="1143000" cy="1143000"/>
            <a:chOff x="240" y="288"/>
            <a:chExt cx="864" cy="864"/>
          </a:xfrm>
        </p:grpSpPr>
        <p:sp>
          <p:nvSpPr>
            <p:cNvPr id="1070" name="AutoShape 46"/>
            <p:cNvSpPr>
              <a:spLocks noChangeAspect="1" noChangeArrowheads="1"/>
            </p:cNvSpPr>
            <p:nvPr userDrawn="1"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1" name="Oval 47"/>
            <p:cNvSpPr>
              <a:spLocks noChangeAspect="1" noChangeArrowheads="1"/>
            </p:cNvSpPr>
            <p:nvPr userDrawn="1"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" name="Oval 48"/>
            <p:cNvSpPr>
              <a:spLocks noChangeAspect="1" noChangeArrowheads="1"/>
            </p:cNvSpPr>
            <p:nvPr userDrawn="1"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73" name="Group 49"/>
          <p:cNvGrpSpPr>
            <a:grpSpLocks noChangeAspect="1"/>
          </p:cNvGrpSpPr>
          <p:nvPr/>
        </p:nvGrpSpPr>
        <p:grpSpPr bwMode="auto">
          <a:xfrm>
            <a:off x="381000" y="533400"/>
            <a:ext cx="1143000" cy="1143000"/>
            <a:chOff x="240" y="288"/>
            <a:chExt cx="864" cy="864"/>
          </a:xfrm>
        </p:grpSpPr>
        <p:sp>
          <p:nvSpPr>
            <p:cNvPr id="1074" name="AutoShape 50"/>
            <p:cNvSpPr>
              <a:spLocks noChangeAspect="1" noChangeArrowheads="1"/>
            </p:cNvSpPr>
            <p:nvPr userDrawn="1"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5" name="Oval 51"/>
            <p:cNvSpPr>
              <a:spLocks noChangeAspect="1" noChangeArrowheads="1"/>
            </p:cNvSpPr>
            <p:nvPr userDrawn="1"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" name="Oval 52"/>
            <p:cNvSpPr>
              <a:spLocks noChangeAspect="1" noChangeArrowheads="1"/>
            </p:cNvSpPr>
            <p:nvPr userDrawn="1"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85" name="Group 61"/>
          <p:cNvGrpSpPr>
            <a:grpSpLocks/>
          </p:cNvGrpSpPr>
          <p:nvPr/>
        </p:nvGrpSpPr>
        <p:grpSpPr bwMode="auto">
          <a:xfrm>
            <a:off x="4978400" y="3162300"/>
            <a:ext cx="3352800" cy="2362200"/>
            <a:chOff x="384" y="2064"/>
            <a:chExt cx="2112" cy="1488"/>
          </a:xfrm>
        </p:grpSpPr>
        <p:sp>
          <p:nvSpPr>
            <p:cNvPr id="1086" name="AutoShape 62"/>
            <p:cNvSpPr>
              <a:spLocks noChangeArrowheads="1"/>
            </p:cNvSpPr>
            <p:nvPr/>
          </p:nvSpPr>
          <p:spPr bwMode="auto">
            <a:xfrm>
              <a:off x="384" y="2208"/>
              <a:ext cx="2112" cy="1344"/>
            </a:xfrm>
            <a:prstGeom prst="cube">
              <a:avLst>
                <a:gd name="adj" fmla="val 7440"/>
              </a:avLst>
            </a:prstGeom>
            <a:gradFill rotWithShape="0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2700000" scaled="1"/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n-US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1087" name="AutoShape 63"/>
            <p:cNvSpPr>
              <a:spLocks noChangeArrowheads="1"/>
            </p:cNvSpPr>
            <p:nvPr/>
          </p:nvSpPr>
          <p:spPr bwMode="auto">
            <a:xfrm>
              <a:off x="1152" y="2064"/>
              <a:ext cx="576" cy="384"/>
            </a:xfrm>
            <a:custGeom>
              <a:avLst/>
              <a:gdLst>
                <a:gd name="G0" fmla="+- 711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110"/>
                <a:gd name="G18" fmla="*/ 711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11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11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845 w 21600"/>
                <a:gd name="T15" fmla="*/ 10800 h 21600"/>
                <a:gd name="T16" fmla="*/ 10800 w 21600"/>
                <a:gd name="T17" fmla="*/ 3690 h 21600"/>
                <a:gd name="T18" fmla="*/ 19755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690" y="10800"/>
                  </a:moveTo>
                  <a:cubicBezTo>
                    <a:pt x="3690" y="6873"/>
                    <a:pt x="6873" y="3690"/>
                    <a:pt x="10800" y="3690"/>
                  </a:cubicBezTo>
                  <a:cubicBezTo>
                    <a:pt x="14726" y="3689"/>
                    <a:pt x="17909" y="6873"/>
                    <a:pt x="1791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88" name="Group 64"/>
          <p:cNvGrpSpPr>
            <a:grpSpLocks/>
          </p:cNvGrpSpPr>
          <p:nvPr/>
        </p:nvGrpSpPr>
        <p:grpSpPr bwMode="auto">
          <a:xfrm>
            <a:off x="812800" y="3162300"/>
            <a:ext cx="3352800" cy="2362200"/>
            <a:chOff x="384" y="2064"/>
            <a:chExt cx="2112" cy="1488"/>
          </a:xfrm>
        </p:grpSpPr>
        <p:sp>
          <p:nvSpPr>
            <p:cNvPr id="1089" name="AutoShape 65"/>
            <p:cNvSpPr>
              <a:spLocks noChangeArrowheads="1"/>
            </p:cNvSpPr>
            <p:nvPr/>
          </p:nvSpPr>
          <p:spPr bwMode="auto">
            <a:xfrm>
              <a:off x="384" y="2208"/>
              <a:ext cx="2112" cy="1344"/>
            </a:xfrm>
            <a:prstGeom prst="cube">
              <a:avLst>
                <a:gd name="adj" fmla="val 7440"/>
              </a:avLst>
            </a:prstGeom>
            <a:gradFill rotWithShape="0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2700000" scaled="1"/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n-US">
                <a:solidFill>
                  <a:schemeClr val="bg2"/>
                </a:solidFill>
                <a:latin typeface="Arial" charset="0"/>
              </a:endParaRPr>
            </a:p>
          </p:txBody>
        </p:sp>
        <p:sp>
          <p:nvSpPr>
            <p:cNvPr id="1090" name="AutoShape 66"/>
            <p:cNvSpPr>
              <a:spLocks noChangeArrowheads="1"/>
            </p:cNvSpPr>
            <p:nvPr/>
          </p:nvSpPr>
          <p:spPr bwMode="auto">
            <a:xfrm>
              <a:off x="1152" y="2064"/>
              <a:ext cx="576" cy="384"/>
            </a:xfrm>
            <a:custGeom>
              <a:avLst/>
              <a:gdLst>
                <a:gd name="G0" fmla="+- 711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110"/>
                <a:gd name="G18" fmla="*/ 711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11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11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845 w 21600"/>
                <a:gd name="T15" fmla="*/ 10800 h 21600"/>
                <a:gd name="T16" fmla="*/ 10800 w 21600"/>
                <a:gd name="T17" fmla="*/ 3690 h 21600"/>
                <a:gd name="T18" fmla="*/ 19755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690" y="10800"/>
                  </a:moveTo>
                  <a:cubicBezTo>
                    <a:pt x="3690" y="6873"/>
                    <a:pt x="6873" y="3690"/>
                    <a:pt x="10800" y="3690"/>
                  </a:cubicBezTo>
                  <a:cubicBezTo>
                    <a:pt x="14726" y="3689"/>
                    <a:pt x="17909" y="6873"/>
                    <a:pt x="1791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097" name="Picture 73" descr="jumprope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43150" y="2209800"/>
            <a:ext cx="4457700" cy="4572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j007487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3" grpId="0" autoUpdateAnimBg="0"/>
    </p:bldLst>
  </p:timing>
  <p:txStyles>
    <p:titleStyle>
      <a:lvl1pPr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slide" Target="slide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slide" Target="slide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slide" Target="slid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581400"/>
            <a:ext cx="8077200" cy="1371600"/>
          </a:xfrm>
        </p:spPr>
        <p:txBody>
          <a:bodyPr/>
          <a:lstStyle/>
          <a:p>
            <a:r>
              <a:rPr lang="en-US" sz="8000" i="1">
                <a:solidFill>
                  <a:schemeClr val="bg1"/>
                </a:solidFill>
              </a:rPr>
              <a:t>Happy Game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895600"/>
            <a:ext cx="6400800" cy="762000"/>
          </a:xfrm>
        </p:spPr>
        <p:txBody>
          <a:bodyPr/>
          <a:lstStyle/>
          <a:p>
            <a:r>
              <a:rPr lang="en-US"/>
              <a:t>Social Studies On-line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81000" y="5334000"/>
            <a:ext cx="838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very hungry.  Pick the right lunch box to keep Happy healthy.</a:t>
            </a:r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2059" name="AutoShape 11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" name="Oval 12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" name="Oval 13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2" name="Group 14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2063" name="AutoShape 15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4" name="Oval 16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5" name="Oval 17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6" name="Group 18"/>
          <p:cNvGrpSpPr>
            <a:grpSpLocks/>
          </p:cNvGrpSpPr>
          <p:nvPr/>
        </p:nvGrpSpPr>
        <p:grpSpPr bwMode="auto">
          <a:xfrm rot="2700000">
            <a:off x="1247775" y="495300"/>
            <a:ext cx="1371600" cy="1371600"/>
            <a:chOff x="240" y="288"/>
            <a:chExt cx="864" cy="864"/>
          </a:xfrm>
        </p:grpSpPr>
        <p:sp>
          <p:nvSpPr>
            <p:cNvPr id="2067" name="AutoShape 19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" name="Oval 20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" name="Oval 21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70" name="Group 22"/>
          <p:cNvGrpSpPr>
            <a:grpSpLocks/>
          </p:cNvGrpSpPr>
          <p:nvPr/>
        </p:nvGrpSpPr>
        <p:grpSpPr bwMode="auto">
          <a:xfrm rot="5400000">
            <a:off x="2114550" y="495300"/>
            <a:ext cx="1371600" cy="1371600"/>
            <a:chOff x="240" y="288"/>
            <a:chExt cx="864" cy="864"/>
          </a:xfrm>
        </p:grpSpPr>
        <p:sp>
          <p:nvSpPr>
            <p:cNvPr id="2071" name="AutoShape 23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2" name="Oval 24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3" name="Oval 25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74" name="Group 26"/>
          <p:cNvGrpSpPr>
            <a:grpSpLocks/>
          </p:cNvGrpSpPr>
          <p:nvPr/>
        </p:nvGrpSpPr>
        <p:grpSpPr bwMode="auto">
          <a:xfrm rot="8100000">
            <a:off x="2981325" y="495300"/>
            <a:ext cx="1371600" cy="1371600"/>
            <a:chOff x="240" y="288"/>
            <a:chExt cx="864" cy="864"/>
          </a:xfrm>
        </p:grpSpPr>
        <p:sp>
          <p:nvSpPr>
            <p:cNvPr id="2075" name="AutoShape 27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6" name="Oval 28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7" name="Oval 29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78" name="Group 30"/>
          <p:cNvGrpSpPr>
            <a:grpSpLocks/>
          </p:cNvGrpSpPr>
          <p:nvPr/>
        </p:nvGrpSpPr>
        <p:grpSpPr bwMode="auto">
          <a:xfrm rot="10800000">
            <a:off x="3848100" y="495300"/>
            <a:ext cx="1371600" cy="1371600"/>
            <a:chOff x="240" y="288"/>
            <a:chExt cx="864" cy="864"/>
          </a:xfrm>
        </p:grpSpPr>
        <p:sp>
          <p:nvSpPr>
            <p:cNvPr id="2079" name="AutoShape 31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0" name="Oval 32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1" name="Oval 33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82" name="Group 34"/>
          <p:cNvGrpSpPr>
            <a:grpSpLocks/>
          </p:cNvGrpSpPr>
          <p:nvPr/>
        </p:nvGrpSpPr>
        <p:grpSpPr bwMode="auto">
          <a:xfrm rot="13500000">
            <a:off x="4714875" y="495300"/>
            <a:ext cx="1371600" cy="1371600"/>
            <a:chOff x="240" y="288"/>
            <a:chExt cx="864" cy="864"/>
          </a:xfrm>
        </p:grpSpPr>
        <p:sp>
          <p:nvSpPr>
            <p:cNvPr id="2083" name="AutoShape 35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4" name="Oval 36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5" name="Oval 37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86" name="Group 38"/>
          <p:cNvGrpSpPr>
            <a:grpSpLocks/>
          </p:cNvGrpSpPr>
          <p:nvPr/>
        </p:nvGrpSpPr>
        <p:grpSpPr bwMode="auto">
          <a:xfrm rot="16200000">
            <a:off x="5581650" y="493713"/>
            <a:ext cx="1371600" cy="1371600"/>
            <a:chOff x="240" y="288"/>
            <a:chExt cx="864" cy="864"/>
          </a:xfrm>
        </p:grpSpPr>
        <p:sp>
          <p:nvSpPr>
            <p:cNvPr id="2087" name="AutoShape 39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8" name="Oval 40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9" name="Oval 41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90" name="Group 42"/>
          <p:cNvGrpSpPr>
            <a:grpSpLocks/>
          </p:cNvGrpSpPr>
          <p:nvPr/>
        </p:nvGrpSpPr>
        <p:grpSpPr bwMode="auto">
          <a:xfrm rot="18900000">
            <a:off x="6448425" y="495300"/>
            <a:ext cx="1371600" cy="1371600"/>
            <a:chOff x="240" y="288"/>
            <a:chExt cx="864" cy="864"/>
          </a:xfrm>
        </p:grpSpPr>
        <p:sp>
          <p:nvSpPr>
            <p:cNvPr id="2091" name="AutoShape 43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2" name="Oval 44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3" name="Oval 45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94" name="Group 46"/>
          <p:cNvGrpSpPr>
            <a:grpSpLocks/>
          </p:cNvGrpSpPr>
          <p:nvPr/>
        </p:nvGrpSpPr>
        <p:grpSpPr bwMode="auto">
          <a:xfrm>
            <a:off x="7315200" y="493713"/>
            <a:ext cx="1371600" cy="1371600"/>
            <a:chOff x="240" y="288"/>
            <a:chExt cx="864" cy="864"/>
          </a:xfrm>
        </p:grpSpPr>
        <p:sp>
          <p:nvSpPr>
            <p:cNvPr id="2095" name="AutoShape 47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6" name="Oval 48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7" name="Oval 49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05" name="Group 57"/>
          <p:cNvGrpSpPr>
            <a:grpSpLocks/>
          </p:cNvGrpSpPr>
          <p:nvPr/>
        </p:nvGrpSpPr>
        <p:grpSpPr bwMode="auto">
          <a:xfrm flipH="1" flipV="1">
            <a:off x="8077200" y="838200"/>
            <a:ext cx="304800" cy="304800"/>
            <a:chOff x="864" y="3264"/>
            <a:chExt cx="192" cy="192"/>
          </a:xfrm>
        </p:grpSpPr>
        <p:sp>
          <p:nvSpPr>
            <p:cNvPr id="2106" name="Rectangle 58"/>
            <p:cNvSpPr>
              <a:spLocks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7" name="AutoShape 5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109" name="WordArt 61"/>
          <p:cNvSpPr>
            <a:spLocks noChangeArrowheads="1" noChangeShapeType="1" noTextEdit="1"/>
          </p:cNvSpPr>
          <p:nvPr/>
        </p:nvSpPr>
        <p:spPr bwMode="auto">
          <a:xfrm>
            <a:off x="990600" y="3657600"/>
            <a:ext cx="7210425" cy="162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7200" b="1" i="1" kern="10" spc="-36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1">
                      <a:srgbClr val="1A8D48"/>
                    </a:gs>
                    <a:gs pos="26000">
                      <a:srgbClr val="FFFF00"/>
                    </a:gs>
                    <a:gs pos="36500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500">
                      <a:srgbClr val="EE3F17"/>
                    </a:gs>
                    <a:gs pos="74000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2"/>
                  </a:outerShdw>
                </a:effectLst>
                <a:latin typeface="Arial Black"/>
              </a:rPr>
              <a:t>The Happy Game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PP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23" presetClass="entr" presetSubtype="3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9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1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0"/>
                                            </p:cond>
                                          </p:stCondLst>
                                        </p:cTn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7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ug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 advAuto="100"/>
      <p:bldP spid="2057" grpId="0" autoUpdateAnimBg="0"/>
      <p:bldP spid="210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3</a:t>
            </a:r>
          </a:p>
        </p:txBody>
      </p:sp>
      <p:grpSp>
        <p:nvGrpSpPr>
          <p:cNvPr id="21586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21587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21588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89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590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591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21592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93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94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595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21596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97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98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599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21600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01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02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03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21604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05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06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07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21608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09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10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11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21612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13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14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15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21616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17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18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19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21620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21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22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23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21624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25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26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27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21628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29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30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31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21632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33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635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1645" name="Rectangle 141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1650" name="Rectangle 146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1651" name="Rectangle 147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216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2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2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35" grpId="0" animBg="1" autoUpdateAnimBg="0"/>
      <p:bldP spid="21651" grpId="0" build="p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9" name="Rectangle 11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Clouds form during condensation.</a:t>
            </a:r>
          </a:p>
        </p:txBody>
      </p:sp>
      <p:sp>
        <p:nvSpPr>
          <p:cNvPr id="22568" name="Rectangle 40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0480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*True*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22569" name="Rectangle 41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*False*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9" grpId="0" autoUpdateAnimBg="0"/>
      <p:bldP spid="22568" grpId="0" build="p" autoUpdateAnimBg="0" advAuto="0"/>
      <p:bldP spid="22569" grpId="0" build="p" autoUpdateAnimBg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4</a:t>
            </a:r>
          </a:p>
        </p:txBody>
      </p:sp>
      <p:grpSp>
        <p:nvGrpSpPr>
          <p:cNvPr id="23634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23635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23636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37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638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39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23640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1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2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43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23644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5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6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47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23648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9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0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51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23652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3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4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55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23656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7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8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59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23660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1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2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63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23664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5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6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67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23668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9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0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71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23672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3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4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75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23676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7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8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79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23680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23681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23682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83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3684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3685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690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95" name="Rectangle 143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rId4" action="ppaction://hlinksldjump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3696" name="Rectangle 144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7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6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6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96" grpId="0" build="p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4</a:t>
            </a:r>
          </a:p>
        </p:txBody>
      </p:sp>
      <p:grpSp>
        <p:nvGrpSpPr>
          <p:cNvPr id="24658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24659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24660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61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4662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63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24664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65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66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67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24668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69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70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71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24672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73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74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75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24676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77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78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79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24680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1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2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83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24684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5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6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87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24688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9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90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91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24692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93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94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95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24696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97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98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99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24700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01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02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703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24704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05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707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4717" name="Rectangle 141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22" name="Rectangle 146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4723" name="Rectangle 147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247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24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2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07" grpId="0" animBg="1" autoUpdateAnimBg="0"/>
      <p:bldP spid="24723" grpId="0" build="p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What is one form of precipitation?</a:t>
            </a:r>
          </a:p>
        </p:txBody>
      </p:sp>
      <p:sp>
        <p:nvSpPr>
          <p:cNvPr id="25628" name="Rectangle 28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*water*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25629" name="Rectangle 29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0480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*snow*</a:t>
            </a:r>
            <a:endParaRPr lang="en-US" sz="24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28" grpId="0" build="p" autoUpdateAnimBg="0" advAuto="0"/>
      <p:bldP spid="25629" grpId="0" build="p" autoUpdateAnimBg="0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5</a:t>
            </a:r>
          </a:p>
        </p:txBody>
      </p:sp>
      <p:grpSp>
        <p:nvGrpSpPr>
          <p:cNvPr id="26706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26707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26708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9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710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11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26712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3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4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15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26716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7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8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19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26720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1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2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23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26724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5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6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27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26728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9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0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31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26732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3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4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35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26736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7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8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39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26740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1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2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43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26744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5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6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47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26748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9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0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51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26752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26753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26754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755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756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757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762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67" name="Rectangle 143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rId4" action="ppaction://hlinksldjump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6768" name="Rectangle 144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6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5</a:t>
            </a:r>
          </a:p>
        </p:txBody>
      </p:sp>
      <p:grpSp>
        <p:nvGrpSpPr>
          <p:cNvPr id="27730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27731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27732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33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734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35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27736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7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8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39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27740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1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2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43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27744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5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6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47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27748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9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0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51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27752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3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4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55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27756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7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8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59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27760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1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2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63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27764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5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6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67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27768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9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70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71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27772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73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74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75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27776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77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779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7792" name="Rectangle 144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97" name="Rectangle 149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7798" name="Rectangle 150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277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2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79" grpId="0" animBg="1" autoUpdateAnimBg="0"/>
      <p:bldP spid="2779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What is it called when steam cools down and becomes liquid again?</a:t>
            </a:r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*Condensation*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0480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*Evaporation*</a:t>
            </a:r>
            <a:endParaRPr lang="en-US" sz="24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705" grpId="0" build="p" autoUpdateAnimBg="0" advAuto="0"/>
      <p:bldP spid="29706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6</a:t>
            </a:r>
          </a:p>
        </p:txBody>
      </p:sp>
      <p:grpSp>
        <p:nvGrpSpPr>
          <p:cNvPr id="30802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30803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0804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05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806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07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30808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9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0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11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30812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3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4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15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30816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7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8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19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30820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1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2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23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30824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5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6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27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30828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9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0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31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30832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3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4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35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30836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7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8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39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30840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1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2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43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30844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5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6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47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30848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30849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30850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51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852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853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858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0" name="Rectangle 140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rId4" action="ppaction://hlinksldjump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0862" name="Rectangle 142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6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6</a:t>
            </a:r>
          </a:p>
        </p:txBody>
      </p:sp>
      <p:grpSp>
        <p:nvGrpSpPr>
          <p:cNvPr id="31826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31827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1828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29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830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31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31832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33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34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35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31836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37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38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39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31840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41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42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43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31844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45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46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47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31848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49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0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51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31852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3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4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55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31856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7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8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59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31860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1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2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63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31864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5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6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67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31868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9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70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71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31872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73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875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1885" name="Rectangle 141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93" name="Rectangle 149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1894" name="Rectangle 150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18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3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75" grpId="0" animBg="1" autoUpdateAnimBg="0"/>
      <p:bldP spid="3189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How many parts are there to the water cycle?</a:t>
            </a:r>
          </a:p>
        </p:txBody>
      </p:sp>
      <p:sp>
        <p:nvSpPr>
          <p:cNvPr id="4134" name="Rectangle 38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*Three*</a:t>
            </a:r>
            <a:endParaRPr lang="en-US"/>
          </a:p>
        </p:txBody>
      </p:sp>
      <p:sp>
        <p:nvSpPr>
          <p:cNvPr id="4135" name="Rectangle 39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0480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*Five*</a:t>
            </a:r>
            <a:endParaRPr lang="en-US"/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5" grpId="0" autoUpdateAnimBg="0"/>
      <p:bldP spid="4134" grpId="0" build="p" autoUpdateAnimBg="0" advAuto="0"/>
      <p:bldP spid="4135" grpId="0" build="p" autoUpdateAnimBg="0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What is it called when water falls back to the earth as rain, sleet, snow or hail?</a:t>
            </a:r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*Condensation*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*Precipitation*</a:t>
            </a:r>
            <a:endParaRPr lang="en-US"/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7" grpId="0" build="p" autoUpdateAnimBg="0" advAuto="0"/>
      <p:bldP spid="32778" grpId="0" build="p" autoUpdateAnimBg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7</a:t>
            </a:r>
          </a:p>
        </p:txBody>
      </p:sp>
      <p:grpSp>
        <p:nvGrpSpPr>
          <p:cNvPr id="33874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33875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3876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7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878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79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33880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81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82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83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33884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85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86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87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33888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89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90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91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33892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93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94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95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33896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97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98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99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33900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1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2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903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33904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5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6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907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33908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9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10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911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33912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13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14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915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33916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17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18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919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33920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33921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33922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923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3924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925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930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34" name="Rectangle 142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rId4" action="ppaction://hlinksldjump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3936" name="Rectangle 144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3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7</a:t>
            </a:r>
          </a:p>
        </p:txBody>
      </p:sp>
      <p:grpSp>
        <p:nvGrpSpPr>
          <p:cNvPr id="34898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34899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4900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901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902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03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34904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05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06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07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34908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09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10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11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34912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13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14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15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34916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17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18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19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34920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21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22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23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34924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25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26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27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34928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29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30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31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34932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33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34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35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34936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37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38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39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34940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41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42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43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34944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45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947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4957" name="Rectangle 141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61" name="Rectangle 145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4963" name="Rectangle 147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49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3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47" grpId="0" animBg="1" autoUpdateAnimBg="0"/>
      <p:bldP spid="3496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The parts of the water cycle are: evaporation, condensation,</a:t>
            </a:r>
            <a:br>
              <a:rPr lang="en-US" sz="3200">
                <a:solidFill>
                  <a:srgbClr val="FFFFFF"/>
                </a:solidFill>
              </a:rPr>
            </a:br>
            <a:r>
              <a:rPr lang="en-US" sz="3200">
                <a:solidFill>
                  <a:srgbClr val="FFFFFF"/>
                </a:solidFill>
              </a:rPr>
              <a:t>__________.</a:t>
            </a:r>
          </a:p>
        </p:txBody>
      </p:sp>
      <p:sp>
        <p:nvSpPr>
          <p:cNvPr id="35849" name="Rectangle 9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*pressure*</a:t>
            </a:r>
            <a:endParaRPr lang="en-US"/>
          </a:p>
        </p:txBody>
      </p:sp>
      <p:sp>
        <p:nvSpPr>
          <p:cNvPr id="35850" name="Rectangle 10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noaction"/>
              </a:rPr>
              <a:t>*precipitation*</a:t>
            </a:r>
            <a:endParaRPr lang="en-US" sz="24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utoUpdateAnimBg="0"/>
      <p:bldP spid="35849" grpId="0" build="p" autoUpdateAnimBg="0" advAuto="0"/>
      <p:bldP spid="35850" grpId="0" build="p" autoUpdateAnimBg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8</a:t>
            </a:r>
          </a:p>
        </p:txBody>
      </p:sp>
      <p:grpSp>
        <p:nvGrpSpPr>
          <p:cNvPr id="36946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36947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6948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949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6950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51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36952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3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4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55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36956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7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8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59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36960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61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62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63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36964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65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66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67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36968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69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70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71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36972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73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74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75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36976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77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78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79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36980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81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82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83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36984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85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86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87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36988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89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90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91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36992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36993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36994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95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6996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6997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002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7006" name="Rectangle 142"/>
          <p:cNvSpPr>
            <a:spLocks noChangeArrowheads="1"/>
          </p:cNvSpPr>
          <p:nvPr/>
        </p:nvSpPr>
        <p:spPr bwMode="auto">
          <a:xfrm>
            <a:off x="70866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" action="ppaction://noaction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7008" name="Rectangle 144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unhappy and sick.  You picked the wrong lunch box with moldy food.</a:t>
            </a:r>
            <a:endParaRPr lang="en-US" sz="36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08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8</a:t>
            </a:r>
          </a:p>
        </p:txBody>
      </p:sp>
      <p:grpSp>
        <p:nvGrpSpPr>
          <p:cNvPr id="37970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37971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7972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73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974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75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37976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77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78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79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37980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81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82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83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37984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85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86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87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37988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89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90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91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37992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93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94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95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37996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97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98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99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38000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01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02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003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38004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05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06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007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38008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09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10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011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38012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13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14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015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38016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17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019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8029" name="Rectangle 141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8033" name="Rectangle 145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8035" name="Rectangle 147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80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38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19" grpId="0" animBg="1" autoUpdateAnimBg="0"/>
      <p:bldP spid="38035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You get vapor or steam when water is ______.</a:t>
            </a: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noaction"/>
              </a:rPr>
              <a:t>*heated*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*cooled*</a:t>
            </a:r>
            <a:endParaRPr lang="en-US" sz="24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21" grpId="0" build="p" autoUpdateAnimBg="0" advAuto="0"/>
      <p:bldP spid="38922" grpId="0" build="p" autoUpdateAnimBg="0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9</a:t>
            </a:r>
          </a:p>
        </p:txBody>
      </p:sp>
      <p:grpSp>
        <p:nvGrpSpPr>
          <p:cNvPr id="40018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40019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40020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21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022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23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40024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25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26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27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40028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29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30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31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40032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33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34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35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40036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37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38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39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40040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41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42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43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40044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45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46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47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40048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49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0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51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40052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3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4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55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40056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7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8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59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40060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61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62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63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40064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40065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40066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067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0068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069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074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0078" name="Rectangle 142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" action="ppaction://noaction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40080" name="Rectangle 144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80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9</a:t>
            </a:r>
          </a:p>
        </p:txBody>
      </p:sp>
      <p:grpSp>
        <p:nvGrpSpPr>
          <p:cNvPr id="41042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41043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41044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45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046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47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41048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9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0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51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41052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3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4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55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41056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7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8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59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41060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1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2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63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41064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5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6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67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41068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9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0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71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41072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3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4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75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41076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7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8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79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41080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1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2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83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41084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5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6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87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41088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9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91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101" name="Rectangle 141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05" name="Rectangle 145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41107" name="Rectangle 147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410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4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1" grpId="0" animBg="1" autoUpdateAnimBg="0"/>
      <p:bldP spid="41107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581400"/>
            <a:ext cx="8077200" cy="1371600"/>
          </a:xfrm>
        </p:spPr>
        <p:txBody>
          <a:bodyPr/>
          <a:lstStyle/>
          <a:p>
            <a:r>
              <a:rPr lang="en-US" sz="8000" i="1">
                <a:solidFill>
                  <a:schemeClr val="bg1"/>
                </a:solidFill>
              </a:rPr>
              <a:t>The End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685800"/>
          </a:xfrm>
        </p:spPr>
        <p:txBody>
          <a:bodyPr/>
          <a:lstStyle/>
          <a:p>
            <a:r>
              <a:rPr lang="en-US"/>
              <a:t>Teacher’s Name</a:t>
            </a:r>
          </a:p>
        </p:txBody>
      </p:sp>
      <p:grpSp>
        <p:nvGrpSpPr>
          <p:cNvPr id="79877" name="Group 5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79878" name="AutoShape 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79" name="Oval 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0" name="Oval 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881" name="Group 9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79882" name="AutoShape 1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3" name="Oval 1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4" name="Oval 1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885" name="Group 13"/>
          <p:cNvGrpSpPr>
            <a:grpSpLocks/>
          </p:cNvGrpSpPr>
          <p:nvPr/>
        </p:nvGrpSpPr>
        <p:grpSpPr bwMode="auto">
          <a:xfrm rot="2700000">
            <a:off x="1247775" y="495300"/>
            <a:ext cx="1371600" cy="1371600"/>
            <a:chOff x="240" y="288"/>
            <a:chExt cx="864" cy="864"/>
          </a:xfrm>
        </p:grpSpPr>
        <p:sp>
          <p:nvSpPr>
            <p:cNvPr id="79886" name="AutoShape 1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7" name="Oval 1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8" name="Oval 1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889" name="Group 17"/>
          <p:cNvGrpSpPr>
            <a:grpSpLocks/>
          </p:cNvGrpSpPr>
          <p:nvPr/>
        </p:nvGrpSpPr>
        <p:grpSpPr bwMode="auto">
          <a:xfrm rot="5400000">
            <a:off x="2114550" y="495300"/>
            <a:ext cx="1371600" cy="1371600"/>
            <a:chOff x="240" y="288"/>
            <a:chExt cx="864" cy="864"/>
          </a:xfrm>
        </p:grpSpPr>
        <p:sp>
          <p:nvSpPr>
            <p:cNvPr id="79890" name="AutoShape 1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91" name="Oval 1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92" name="Oval 2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893" name="Group 21"/>
          <p:cNvGrpSpPr>
            <a:grpSpLocks/>
          </p:cNvGrpSpPr>
          <p:nvPr/>
        </p:nvGrpSpPr>
        <p:grpSpPr bwMode="auto">
          <a:xfrm rot="8100000">
            <a:off x="2981325" y="495300"/>
            <a:ext cx="1371600" cy="1371600"/>
            <a:chOff x="240" y="288"/>
            <a:chExt cx="864" cy="864"/>
          </a:xfrm>
        </p:grpSpPr>
        <p:sp>
          <p:nvSpPr>
            <p:cNvPr id="79894" name="AutoShape 2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95" name="Oval 2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96" name="Oval 2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897" name="Group 25"/>
          <p:cNvGrpSpPr>
            <a:grpSpLocks/>
          </p:cNvGrpSpPr>
          <p:nvPr/>
        </p:nvGrpSpPr>
        <p:grpSpPr bwMode="auto">
          <a:xfrm rot="10800000">
            <a:off x="3848100" y="495300"/>
            <a:ext cx="1371600" cy="1371600"/>
            <a:chOff x="240" y="288"/>
            <a:chExt cx="864" cy="864"/>
          </a:xfrm>
        </p:grpSpPr>
        <p:sp>
          <p:nvSpPr>
            <p:cNvPr id="79898" name="AutoShape 2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99" name="Oval 2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00" name="Oval 2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901" name="Group 29"/>
          <p:cNvGrpSpPr>
            <a:grpSpLocks/>
          </p:cNvGrpSpPr>
          <p:nvPr/>
        </p:nvGrpSpPr>
        <p:grpSpPr bwMode="auto">
          <a:xfrm rot="13500000">
            <a:off x="4714875" y="495300"/>
            <a:ext cx="1371600" cy="1371600"/>
            <a:chOff x="240" y="288"/>
            <a:chExt cx="864" cy="864"/>
          </a:xfrm>
        </p:grpSpPr>
        <p:sp>
          <p:nvSpPr>
            <p:cNvPr id="79902" name="AutoShape 3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03" name="Oval 3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04" name="Oval 3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905" name="Group 33"/>
          <p:cNvGrpSpPr>
            <a:grpSpLocks/>
          </p:cNvGrpSpPr>
          <p:nvPr/>
        </p:nvGrpSpPr>
        <p:grpSpPr bwMode="auto">
          <a:xfrm rot="16200000">
            <a:off x="5581650" y="493713"/>
            <a:ext cx="1371600" cy="1371600"/>
            <a:chOff x="240" y="288"/>
            <a:chExt cx="864" cy="864"/>
          </a:xfrm>
        </p:grpSpPr>
        <p:sp>
          <p:nvSpPr>
            <p:cNvPr id="79906" name="AutoShape 3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07" name="Oval 3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08" name="Oval 3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909" name="Group 37"/>
          <p:cNvGrpSpPr>
            <a:grpSpLocks/>
          </p:cNvGrpSpPr>
          <p:nvPr/>
        </p:nvGrpSpPr>
        <p:grpSpPr bwMode="auto">
          <a:xfrm rot="18900000">
            <a:off x="6448425" y="495300"/>
            <a:ext cx="1371600" cy="1371600"/>
            <a:chOff x="240" y="288"/>
            <a:chExt cx="864" cy="864"/>
          </a:xfrm>
        </p:grpSpPr>
        <p:sp>
          <p:nvSpPr>
            <p:cNvPr id="79910" name="AutoShape 3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1" name="Oval 3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2" name="Oval 4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913" name="Group 41"/>
          <p:cNvGrpSpPr>
            <a:grpSpLocks/>
          </p:cNvGrpSpPr>
          <p:nvPr/>
        </p:nvGrpSpPr>
        <p:grpSpPr bwMode="auto">
          <a:xfrm>
            <a:off x="7315200" y="493713"/>
            <a:ext cx="1371600" cy="1371600"/>
            <a:chOff x="240" y="288"/>
            <a:chExt cx="864" cy="864"/>
          </a:xfrm>
        </p:grpSpPr>
        <p:sp>
          <p:nvSpPr>
            <p:cNvPr id="79914" name="AutoShape 4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5" name="Oval 4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6" name="Oval 4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917" name="Group 45"/>
          <p:cNvGrpSpPr>
            <a:grpSpLocks/>
          </p:cNvGrpSpPr>
          <p:nvPr/>
        </p:nvGrpSpPr>
        <p:grpSpPr bwMode="auto">
          <a:xfrm flipH="1" flipV="1">
            <a:off x="8077200" y="838200"/>
            <a:ext cx="304800" cy="304800"/>
            <a:chOff x="864" y="3264"/>
            <a:chExt cx="192" cy="192"/>
          </a:xfrm>
        </p:grpSpPr>
        <p:sp>
          <p:nvSpPr>
            <p:cNvPr id="79918" name="Rectangle 46"/>
            <p:cNvSpPr>
              <a:spLocks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9" name="AutoShape 47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920" name="Rectangle 4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9921" name="WordArt 49"/>
          <p:cNvSpPr>
            <a:spLocks noChangeArrowheads="1" noChangeShapeType="1" noTextEdit="1"/>
          </p:cNvSpPr>
          <p:nvPr/>
        </p:nvSpPr>
        <p:spPr bwMode="auto">
          <a:xfrm>
            <a:off x="990600" y="3657600"/>
            <a:ext cx="7210425" cy="162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7200" b="1" i="1" kern="10" spc="-36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1">
                      <a:srgbClr val="1A8D48"/>
                    </a:gs>
                    <a:gs pos="26000">
                      <a:srgbClr val="FFFF00"/>
                    </a:gs>
                    <a:gs pos="36500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500">
                      <a:srgbClr val="EE3F17"/>
                    </a:gs>
                    <a:gs pos="74000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2"/>
                  </a:outerShdw>
                </a:effectLst>
                <a:latin typeface="Arial Black"/>
              </a:rPr>
              <a:t>THE END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9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PP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23" presetClass="entr" presetSubtype="3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9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1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0"/>
                                            </p:cond>
                                          </p:stCondLst>
                                        </p:cTn>
                                        <p:tgtEl>
                                          <p:spTgt spid="7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 autoUpdateAnimBg="0" advAuto="100"/>
      <p:bldP spid="799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89" name="Rectangle 15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1</a:t>
            </a:r>
          </a:p>
        </p:txBody>
      </p:sp>
      <p:grpSp>
        <p:nvGrpSpPr>
          <p:cNvPr id="14419" name="Group 83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14420" name="Group 84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14421" name="Oval 85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22" name="Line 86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423" name="Oval 87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24" name="Group 88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14425" name="AutoShape 89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26" name="Oval 90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27" name="Oval 91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28" name="Group 92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14429" name="AutoShape 93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0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1" name="Oval 95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32" name="Group 96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14433" name="AutoShape 97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4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5" name="Oval 99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36" name="Group 100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14437" name="AutoShape 101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8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9" name="Oval 103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40" name="Group 104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14441" name="AutoShape 105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42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43" name="Oval 107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44" name="Group 108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14445" name="AutoShape 109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46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47" name="Oval 111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48" name="Group 112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14449" name="AutoShape 113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50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51" name="Oval 115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52" name="Group 116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14453" name="AutoShape 117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54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55" name="Oval 119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56" name="Group 120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14457" name="AutoShape 121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58" name="Oval 122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59" name="Oval 123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60" name="Group 124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14461" name="AutoShape 125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2" name="Oval 126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3" name="Oval 127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64" name="Group 128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14465" name="Group 129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14466" name="Group 130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14467" name="AutoShape 131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68" name="Oval 132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4469" name="Oval 133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470" name="Arc 134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475" name="Rectangle 139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477" name="Rectangle 141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rId4" action="ppaction://hlinksldjump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4491" name="Rectangle 155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1</a:t>
            </a:r>
          </a:p>
        </p:txBody>
      </p:sp>
      <p:grpSp>
        <p:nvGrpSpPr>
          <p:cNvPr id="13395" name="Group 83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13396" name="Group 84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13397" name="Oval 85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98" name="Line 86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399" name="Oval 87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00" name="Group 88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13401" name="AutoShape 89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02" name="Oval 90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03" name="Oval 91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04" name="Group 92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13405" name="AutoShape 93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06" name="Oval 94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07" name="Oval 95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08" name="Group 96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13409" name="AutoShape 97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0" name="Oval 98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1" name="Oval 99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12" name="Group 100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13413" name="AutoShape 101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4" name="Oval 102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5" name="Oval 103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16" name="Group 104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13417" name="AutoShape 105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8" name="Oval 106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9" name="Oval 107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20" name="Group 108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13421" name="AutoShape 109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22" name="Oval 110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23" name="Oval 111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24" name="Group 112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13425" name="AutoShape 113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26" name="Oval 114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27" name="Oval 115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28" name="Group 116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13429" name="AutoShape 117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0" name="Oval 118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1" name="Oval 119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32" name="Group 120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13433" name="AutoShape 121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4" name="Oval 122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5" name="Oval 123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36" name="Group 124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13437" name="AutoShape 125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8" name="Oval 126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9" name="Oval 127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40" name="Group 128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13441" name="Rectangle 129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42" name="AutoShape 130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444" name="AutoShape 132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455" name="Rectangle 143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3460" name="Rectangle 148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3461" name="Rectangle 149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very happy and healthy.  You picked the right lunch box with good food.</a:t>
            </a:r>
            <a:endParaRPr lang="en-US" sz="36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134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1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2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44" grpId="0" animBg="1" autoUpdateAnimBg="0"/>
      <p:bldP spid="13461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3" name="Rectangle 21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Where does water go when it evaporates?</a:t>
            </a:r>
          </a:p>
        </p:txBody>
      </p:sp>
      <p:sp>
        <p:nvSpPr>
          <p:cNvPr id="8245" name="Rectangle 5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914400" y="3581400"/>
            <a:ext cx="29718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*Ocean*</a:t>
            </a:r>
            <a:endParaRPr lang="en-US"/>
          </a:p>
        </p:txBody>
      </p:sp>
      <p:sp>
        <p:nvSpPr>
          <p:cNvPr id="8246" name="Rectangle 54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0480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*Air*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8234" name="Rectangle 42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3" grpId="0" autoUpdateAnimBg="0"/>
      <p:bldP spid="8245" grpId="0" build="p" autoUpdateAnimBg="0" advAuto="0"/>
      <p:bldP spid="8246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0" name="Rectangle 15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2</a:t>
            </a:r>
          </a:p>
        </p:txBody>
      </p:sp>
      <p:grpSp>
        <p:nvGrpSpPr>
          <p:cNvPr id="7249" name="Group 81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7250" name="Group 82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7251" name="Oval 83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52" name="Line 84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253" name="Oval 85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3" name="Group 125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7255" name="AutoShape 87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56" name="Oval 88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57" name="Oval 89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4" name="Group 126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7259" name="AutoShape 91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0" name="Oval 92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1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5" name="Group 127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7263" name="AutoShape 95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4" name="Oval 96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5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6" name="Group 128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7267" name="AutoShape 99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8" name="Oval 100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9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7" name="Group 129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7271" name="AutoShape 103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2" name="Oval 104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3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8" name="Group 130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7275" name="AutoShape 107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6" name="Oval 108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7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9" name="Group 13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7279" name="AutoShape 111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0" name="Oval 112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1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00" name="Group 132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7283" name="AutoShape 115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4" name="Oval 116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5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01" name="Group 133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7287" name="AutoShape 119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8" name="Oval 120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9" name="Oval 121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06" name="Group 138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7303" name="AutoShape 135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04" name="Oval 136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05" name="Oval 137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15" name="Group 14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7313" name="Group 145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7311" name="Group 143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7307" name="AutoShape 139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309" name="Oval 14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7312" name="Oval 144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314" name="Arc 146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322" name="Rectangle 154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327" name="Rectangle 159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rId4" action="ppaction://hlinksldjump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329" name="Rectangle 161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2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4" name="Rectangle 180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2</a:t>
            </a:r>
          </a:p>
        </p:txBody>
      </p:sp>
      <p:grpSp>
        <p:nvGrpSpPr>
          <p:cNvPr id="6233" name="Group 89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6234" name="Group 90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6235" name="Oval 91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36" name="Line 92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237" name="Oval 93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61" name="Group 11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6262" name="AutoShape 11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3" name="Oval 11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4" name="Oval 12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65" name="Group 12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6266" name="AutoShape 12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7" name="Oval 12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8" name="Oval 12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69" name="Group 12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6270" name="AutoShape 12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1" name="Oval 12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2" name="Oval 12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73" name="Group 12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6274" name="AutoShape 13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5" name="Oval 13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6" name="Oval 13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77" name="Group 13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6278" name="AutoShape 13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9" name="Oval 13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0" name="Oval 13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81" name="Group 13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6282" name="AutoShape 13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3" name="Oval 13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4" name="Oval 14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85" name="Group 14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6286" name="AutoShape 14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7" name="Oval 14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8" name="Oval 14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89" name="Group 14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6290" name="AutoShape 14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1" name="Oval 14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2" name="Oval 14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93" name="Group 14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6294" name="AutoShape 15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5" name="Oval 15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6" name="Oval 15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05" name="Group 161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6306" name="AutoShape 16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7" name="Oval 16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8" name="Oval 16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09" name="Group 165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6310" name="Rectangle 166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1" name="AutoShape 167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321" name="AutoShape 177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338" name="Rectangle 194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3" name="Rectangle 199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344" name="Rectangle 200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very happy and healthy.  You picked the right lunch box with good food.</a:t>
            </a:r>
            <a:endParaRPr lang="en-US" sz="36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63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2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21" grpId="0" animBg="1" autoUpdateAnimBg="0"/>
      <p:bldP spid="6344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Evaporation is when water is heated and becomes steam.</a:t>
            </a:r>
          </a:p>
        </p:txBody>
      </p:sp>
      <p:sp>
        <p:nvSpPr>
          <p:cNvPr id="19484" name="Rectangle 28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*False*</a:t>
            </a:r>
            <a:endParaRPr lang="en-US"/>
          </a:p>
        </p:txBody>
      </p:sp>
      <p:sp>
        <p:nvSpPr>
          <p:cNvPr id="19485" name="Rectangle 29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1242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*True*</a:t>
            </a:r>
            <a:endParaRPr lang="en-US"/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84" grpId="0" build="p" autoUpdateAnimBg="0" advAuto="0"/>
      <p:bldP spid="19485" grpId="0" build="p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3</a:t>
            </a:r>
          </a:p>
        </p:txBody>
      </p:sp>
      <p:grpSp>
        <p:nvGrpSpPr>
          <p:cNvPr id="20562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20563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20564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65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66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67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20568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69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0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71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20572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3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4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75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20576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7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8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79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20580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1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2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83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20584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5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6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87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20588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9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0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91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20592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3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4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95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20596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7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8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99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20600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1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2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03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20604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5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6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07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20608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20609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20610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11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612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613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618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23" name="Rectangle 143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charset="0"/>
                <a:hlinkClick r:id="rId4" action="ppaction://hlinksldjump"/>
              </a:rPr>
              <a:t>Next Question</a:t>
            </a:r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0624" name="Rectangle 144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7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24" grpId="0" build="p" autoUpdateAnimBg="0" advAuto="0"/>
    </p:bldLst>
  </p:timing>
</p:sld>
</file>

<file path=ppt/theme/theme1.xml><?xml version="1.0" encoding="utf-8"?>
<a:theme xmlns:a="http://schemas.openxmlformats.org/drawingml/2006/main" name="Happy Game (FTC PowerPak)">
  <a:themeElements>
    <a:clrScheme name="">
      <a:dk1>
        <a:srgbClr val="000000"/>
      </a:dk1>
      <a:lt1>
        <a:srgbClr val="0033CC"/>
      </a:lt1>
      <a:dk2>
        <a:srgbClr val="FFFF00"/>
      </a:dk2>
      <a:lt2>
        <a:srgbClr val="000000"/>
      </a:lt2>
      <a:accent1>
        <a:srgbClr val="000000"/>
      </a:accent1>
      <a:accent2>
        <a:srgbClr val="3333CC"/>
      </a:accent2>
      <a:accent3>
        <a:srgbClr val="AAADE2"/>
      </a:accent3>
      <a:accent4>
        <a:srgbClr val="000000"/>
      </a:accent4>
      <a:accent5>
        <a:srgbClr val="AAAAAA"/>
      </a:accent5>
      <a:accent6>
        <a:srgbClr val="2D2DB9"/>
      </a:accent6>
      <a:hlink>
        <a:srgbClr val="000000"/>
      </a:hlink>
      <a:folHlink>
        <a:srgbClr val="000000"/>
      </a:folHlink>
    </a:clrScheme>
    <a:fontScheme name="Happy Game (FTC PowerPak)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Happy Game (FTC PowerPak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ppy Game (FTC PowerPak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Game (FTC PowerPak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Game (FTC PowerPak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Game (FTC PowerPak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Game (FTC PowerPak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Game (FTC PowerPak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Data\Microsoft\Templates\FTC\Happy Game (FTC PowerPak).pot</Template>
  <TotalTime>26</TotalTime>
  <Words>717</Words>
  <Application>Microsoft Office PowerPoint</Application>
  <PresentationFormat>On-screen Show (4:3)</PresentationFormat>
  <Paragraphs>118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Times New Roman</vt:lpstr>
      <vt:lpstr>Tahoma</vt:lpstr>
      <vt:lpstr>Arial</vt:lpstr>
      <vt:lpstr>Happy Game (FTC PowerPak)</vt:lpstr>
      <vt:lpstr>Happy Game</vt:lpstr>
      <vt:lpstr>How many parts are there to the water cycle?</vt:lpstr>
      <vt:lpstr>Bad Answer 1</vt:lpstr>
      <vt:lpstr>Good Answer 1</vt:lpstr>
      <vt:lpstr>Where does water go when it evaporates?</vt:lpstr>
      <vt:lpstr>Bad Answer 2</vt:lpstr>
      <vt:lpstr>Good Answer 2</vt:lpstr>
      <vt:lpstr>Evaporation is when water is heated and becomes steam.</vt:lpstr>
      <vt:lpstr>Bad Answer 3</vt:lpstr>
      <vt:lpstr>Good Answer 3</vt:lpstr>
      <vt:lpstr>Clouds form during condensation.</vt:lpstr>
      <vt:lpstr>Bad Answer 4</vt:lpstr>
      <vt:lpstr>Good Answer 4</vt:lpstr>
      <vt:lpstr>What is one form of precipitation?</vt:lpstr>
      <vt:lpstr>Bad Answer 5</vt:lpstr>
      <vt:lpstr>Good Answer 5</vt:lpstr>
      <vt:lpstr>What is it called when steam cools down and becomes liquid again?</vt:lpstr>
      <vt:lpstr>Bad Answer 6</vt:lpstr>
      <vt:lpstr>Good Answer 6</vt:lpstr>
      <vt:lpstr>What is it called when water falls back to the earth as rain, sleet, snow or hail?</vt:lpstr>
      <vt:lpstr>Bad Answer 7</vt:lpstr>
      <vt:lpstr>Good Answer 7</vt:lpstr>
      <vt:lpstr>The parts of the water cycle are: evaporation, condensation, __________.</vt:lpstr>
      <vt:lpstr>Bad Answer 8</vt:lpstr>
      <vt:lpstr>Good Answer 8</vt:lpstr>
      <vt:lpstr>You get vapor or steam when water is ______.</vt:lpstr>
      <vt:lpstr>Bad Answer 9</vt:lpstr>
      <vt:lpstr>Good Answer 9</vt:lpstr>
      <vt:lpstr>The End</vt:lpstr>
    </vt:vector>
  </TitlesOfParts>
  <Company>Jefferson County Schools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Game</dc:title>
  <dc:subject>PowerPak for PowerPoint 1.0</dc:subject>
  <dc:creator>Jefferson County Tech Center</dc:creator>
  <dc:description>Copyright © 2002 Glenna R. Shaw and FTC Publishing_x000d_
All Rights Reserved</dc:description>
  <cp:lastModifiedBy>hnace</cp:lastModifiedBy>
  <cp:revision>5</cp:revision>
  <dcterms:created xsi:type="dcterms:W3CDTF">2005-03-07T19:17:13Z</dcterms:created>
  <dcterms:modified xsi:type="dcterms:W3CDTF">2009-08-06T19:43:18Z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Glenna R. Shaw</vt:lpwstr>
  </property>
  <property fmtid="{D5CDD505-2E9C-101B-9397-08002B2CF9AE}" pid="3" name="Publisher">
    <vt:lpwstr>FTC Publishing</vt:lpwstr>
  </property>
</Properties>
</file>