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111111"/>
    <a:srgbClr val="339966"/>
    <a:srgbClr val="99CC00"/>
    <a:srgbClr val="CCECFF"/>
    <a:srgbClr val="6699FF"/>
    <a:srgbClr val="CCFF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0.xml"/><Relationship Id="rId2" Type="http://schemas.openxmlformats.org/officeDocument/2006/relationships/slide" Target="slides/slide12.xml"/><Relationship Id="rId1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ED205-8C0C-429F-A70E-A2C5D5CD4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D850F-7A04-4A00-831C-AB74385EDC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2CE21-9FF8-45A1-B8A3-2AC9FD3C0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C725E-4E76-4AE7-9833-8326A985A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856D3-F085-4972-A35F-A4F7D1476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72384-9523-4741-B3A7-5DB7D1064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E2CEC-4B53-46B1-B854-2684D9608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62D05-4072-438B-B912-709B21E6B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77D88-5A69-40FD-B885-08AAE7028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BC9C4-9E9E-420C-BE5A-FF826A0FD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AC462-A25C-41FB-AB0F-338268049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15BE5-04F9-4EEE-A75D-54C1C19CA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10663-FC9C-445A-9E30-70152408B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25DBC-8DA2-4DF3-8DE0-3A7C731B0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82CC450-EBB1-42DE-8228-C968043D7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7772400" cy="1143000"/>
          </a:xfrm>
          <a:solidFill>
            <a:srgbClr val="339933"/>
          </a:solidFill>
        </p:spPr>
        <p:txBody>
          <a:bodyPr/>
          <a:lstStyle/>
          <a:p>
            <a:pPr eaLnBrk="1" hangingPunct="1"/>
            <a:r>
              <a:rPr lang="en-US" i="1" smtClean="0">
                <a:solidFill>
                  <a:schemeClr val="accent2"/>
                </a:solidFill>
              </a:rPr>
              <a:t>Regions Of Pennsylvania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8006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 </a:t>
            </a:r>
            <a:r>
              <a:rPr lang="en-US" b="1" i="1" smtClean="0">
                <a:solidFill>
                  <a:schemeClr val="accent2"/>
                </a:solidFill>
              </a:rPr>
              <a:t>region</a:t>
            </a:r>
            <a:r>
              <a:rPr lang="en-US" smtClean="0">
                <a:solidFill>
                  <a:srgbClr val="FF0000"/>
                </a:solidFill>
              </a:rPr>
              <a:t> is a large surface of land area that has some feature in common.</a:t>
            </a:r>
          </a:p>
        </p:txBody>
      </p:sp>
      <p:pic>
        <p:nvPicPr>
          <p:cNvPr id="3076" name="Picture 15" descr="pa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350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339933"/>
          </a:solidFill>
        </p:spPr>
        <p:txBody>
          <a:bodyPr/>
          <a:lstStyle/>
          <a:p>
            <a:pPr eaLnBrk="1" hangingPunct="1"/>
            <a:r>
              <a:rPr lang="en-US" i="1" smtClean="0"/>
              <a:t>Ridge and Valley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514600" y="6400800"/>
            <a:ext cx="502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Perry County, south of Newport</a:t>
            </a:r>
          </a:p>
        </p:txBody>
      </p:sp>
      <p:pic>
        <p:nvPicPr>
          <p:cNvPr id="12292" name="Picture 6" descr="newp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7653338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  <a:solidFill>
            <a:srgbClr val="CCFF66"/>
          </a:solidFill>
        </p:spPr>
        <p:txBody>
          <a:bodyPr/>
          <a:lstStyle/>
          <a:p>
            <a:pPr eaLnBrk="1" hangingPunct="1"/>
            <a:r>
              <a:rPr lang="en-US" i="1" smtClean="0"/>
              <a:t>Land Formation: Ridge &amp; Valley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334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990000"/>
                </a:solidFill>
              </a:rPr>
              <a:t>A ridge consists of hills and mountains in a narrow chain.</a:t>
            </a:r>
          </a:p>
          <a:p>
            <a:pPr eaLnBrk="1" hangingPunct="1"/>
            <a:r>
              <a:rPr lang="en-US" smtClean="0">
                <a:solidFill>
                  <a:srgbClr val="990000"/>
                </a:solidFill>
              </a:rPr>
              <a:t>The elevation of the ridges in this region range from 800 to over 2,000 feet above seal level.</a:t>
            </a:r>
          </a:p>
          <a:p>
            <a:pPr eaLnBrk="1" hangingPunct="1"/>
            <a:r>
              <a:rPr lang="en-US" smtClean="0">
                <a:solidFill>
                  <a:srgbClr val="990000"/>
                </a:solidFill>
              </a:rPr>
              <a:t>A valley is the land, of  a lower elevation, between two ridges. </a:t>
            </a:r>
          </a:p>
          <a:p>
            <a:pPr eaLnBrk="1" hangingPunct="1"/>
            <a:r>
              <a:rPr lang="en-US" smtClean="0">
                <a:solidFill>
                  <a:srgbClr val="990000"/>
                </a:solidFill>
              </a:rPr>
              <a:t>The soils in these valleys are excellent for grazing cattle and growing crops.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rgbClr val="DDDDDD"/>
          </a:solidFill>
        </p:spPr>
        <p:txBody>
          <a:bodyPr/>
          <a:lstStyle/>
          <a:p>
            <a:pPr eaLnBrk="1" hangingPunct="1"/>
            <a:r>
              <a:rPr lang="en-US" i="1" smtClean="0"/>
              <a:t>Climate: State College Area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47800"/>
            <a:ext cx="38100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4D4D4D"/>
                </a:solidFill>
              </a:rPr>
              <a:t>The average temperature in   January is 25 </a:t>
            </a:r>
            <a:r>
              <a:rPr lang="en-US" sz="2800" smtClean="0">
                <a:solidFill>
                  <a:srgbClr val="4D4D4D"/>
                </a:solidFill>
                <a:cs typeface="Times New Roman" charset="0"/>
              </a:rPr>
              <a:t>° F.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4D4D4D"/>
                </a:solidFill>
                <a:cs typeface="Times New Roman" charset="0"/>
              </a:rPr>
              <a:t>The average temp. in July is 71 ° F.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4D4D4D"/>
                </a:solidFill>
                <a:cs typeface="Times New Roman" charset="0"/>
              </a:rPr>
              <a:t>The average. yearly snowfall is about 30 to 65 inches.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4D4D4D"/>
                </a:solidFill>
                <a:cs typeface="Times New Roman" charset="0"/>
              </a:rPr>
              <a:t>The average. yearly rainfall can vary from 30 to 44 inches in different parts of this region</a:t>
            </a:r>
          </a:p>
        </p:txBody>
      </p:sp>
      <p:pic>
        <p:nvPicPr>
          <p:cNvPr id="14340" name="Picture 9" descr="ph01236u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133600"/>
            <a:ext cx="4191000" cy="2994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rgbClr val="D60093"/>
          </a:solidFill>
        </p:spPr>
        <p:txBody>
          <a:bodyPr/>
          <a:lstStyle/>
          <a:p>
            <a:pPr eaLnBrk="1" hangingPunct="1"/>
            <a:r>
              <a:rPr lang="en-US" i="1" smtClean="0"/>
              <a:t>Interesting Facts of This Region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95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Location: North west of the Piedmont Region.  It is 100 miles wide.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Each Ridge and Valley is given a separate name.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The Great Valley runs the entire length of the Pennsylvania Ridge and Valley Region.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The Allegheny Mountains, which are part of the Appalachian Mountains, are located on the western border of this region.</a:t>
            </a:r>
          </a:p>
          <a:p>
            <a:pPr eaLnBrk="1" hangingPunct="1"/>
            <a:endParaRPr lang="en-US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006600"/>
          </a:solidFill>
        </p:spPr>
        <p:txBody>
          <a:bodyPr/>
          <a:lstStyle/>
          <a:p>
            <a:pPr eaLnBrk="1" hangingPunct="1"/>
            <a:r>
              <a:rPr lang="en-US" i="1" smtClean="0"/>
              <a:t>Allegheny Plateau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667000" y="61722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Pennsylvania Grand Canyon</a:t>
            </a:r>
          </a:p>
        </p:txBody>
      </p:sp>
      <p:pic>
        <p:nvPicPr>
          <p:cNvPr id="16388" name="Picture 6" descr="pagr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181100"/>
            <a:ext cx="635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9933FF"/>
          </a:solidFill>
        </p:spPr>
        <p:txBody>
          <a:bodyPr/>
          <a:lstStyle/>
          <a:p>
            <a:pPr eaLnBrk="1" hangingPunct="1"/>
            <a:r>
              <a:rPr lang="en-US" i="1" smtClean="0"/>
              <a:t>Land Formation: Plateau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5638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336699"/>
                </a:solidFill>
              </a:rPr>
              <a:t>A plateau is defined as land that has a higher elevation than its surrounding area.</a:t>
            </a:r>
          </a:p>
          <a:p>
            <a:pPr eaLnBrk="1" hangingPunct="1"/>
            <a:r>
              <a:rPr lang="en-US" smtClean="0">
                <a:solidFill>
                  <a:srgbClr val="336699"/>
                </a:solidFill>
              </a:rPr>
              <a:t>The elevation of the plateaus in this region range from 800 to greater than 3,000 feet above sea level.</a:t>
            </a:r>
          </a:p>
          <a:p>
            <a:pPr eaLnBrk="1" hangingPunct="1"/>
            <a:r>
              <a:rPr lang="en-US" smtClean="0">
                <a:solidFill>
                  <a:srgbClr val="336699"/>
                </a:solidFill>
              </a:rPr>
              <a:t>In this region, there are many rivers, streams, and thick forests.</a:t>
            </a:r>
          </a:p>
          <a:p>
            <a:pPr eaLnBrk="1" hangingPunct="1"/>
            <a:r>
              <a:rPr lang="en-US" smtClean="0">
                <a:solidFill>
                  <a:srgbClr val="336699"/>
                </a:solidFill>
              </a:rPr>
              <a:t>The Pocono Mountains, one of the mountain chains in this region, reach to over 2,000 feet high.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solidFill>
            <a:srgbClr val="008000"/>
          </a:solidFill>
        </p:spPr>
        <p:txBody>
          <a:bodyPr/>
          <a:lstStyle/>
          <a:p>
            <a:pPr eaLnBrk="1" hangingPunct="1"/>
            <a:r>
              <a:rPr lang="en-US" i="1" smtClean="0"/>
              <a:t>Climate: Pittsburgh Area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19200"/>
            <a:ext cx="3810000" cy="58674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9900"/>
                </a:solidFill>
              </a:rPr>
              <a:t>The average temperature in   January is 26 </a:t>
            </a:r>
            <a:r>
              <a:rPr lang="en-US" sz="2800" smtClean="0">
                <a:solidFill>
                  <a:srgbClr val="009900"/>
                </a:solidFill>
                <a:cs typeface="Times New Roman" charset="0"/>
              </a:rPr>
              <a:t>° F.</a:t>
            </a:r>
          </a:p>
          <a:p>
            <a:pPr eaLnBrk="1" hangingPunct="1"/>
            <a:r>
              <a:rPr lang="en-US" sz="2800" smtClean="0">
                <a:solidFill>
                  <a:srgbClr val="009900"/>
                </a:solidFill>
                <a:cs typeface="Times New Roman" charset="0"/>
              </a:rPr>
              <a:t>The average temp. in July is 72 ° F. </a:t>
            </a:r>
          </a:p>
          <a:p>
            <a:pPr eaLnBrk="1" hangingPunct="1"/>
            <a:r>
              <a:rPr lang="en-US" sz="2800" smtClean="0">
                <a:solidFill>
                  <a:srgbClr val="009900"/>
                </a:solidFill>
                <a:cs typeface="Times New Roman" charset="0"/>
              </a:rPr>
              <a:t>The average yearly snowfall is 30 to 65 inches.</a:t>
            </a:r>
          </a:p>
          <a:p>
            <a:pPr eaLnBrk="1" hangingPunct="1"/>
            <a:r>
              <a:rPr lang="en-US" sz="2800" smtClean="0">
                <a:solidFill>
                  <a:srgbClr val="009900"/>
                </a:solidFill>
                <a:cs typeface="Times New Roman" charset="0"/>
              </a:rPr>
              <a:t>The average yearly rainfall ranges from less than 30 to over 44 inches.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066800" y="6400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Wyalusing Rocks</a:t>
            </a:r>
          </a:p>
        </p:txBody>
      </p:sp>
      <p:pic>
        <p:nvPicPr>
          <p:cNvPr id="18437" name="Picture 9" descr="rocks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371600"/>
            <a:ext cx="3657600" cy="4976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rgbClr val="D60093"/>
          </a:solidFill>
        </p:spPr>
        <p:txBody>
          <a:bodyPr/>
          <a:lstStyle/>
          <a:p>
            <a:pPr eaLnBrk="1" hangingPunct="1"/>
            <a:r>
              <a:rPr lang="en-US" i="1" smtClean="0"/>
              <a:t>Interesting Facts of This Region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5562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Location:  West of the Ridge and Valley Region, but also curves around to cover the northeast part of the state.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The area of this region is greater than half of the area of Pennsylvania.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PA’s second largest city, Pittsburgh, is located in this region.</a:t>
            </a:r>
          </a:p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Mt. Davis, which is in the south western part of the Allegheny Plateau, rises to over 3,000 feet.  This is the highest point in PA.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solidFill>
            <a:srgbClr val="FF6600"/>
          </a:solidFill>
        </p:spPr>
        <p:txBody>
          <a:bodyPr/>
          <a:lstStyle/>
          <a:p>
            <a:pPr eaLnBrk="1" hangingPunct="1"/>
            <a:r>
              <a:rPr lang="en-US" i="1" smtClean="0"/>
              <a:t>Erie Plain</a:t>
            </a: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Sunset over Lake Erie</a:t>
            </a:r>
          </a:p>
        </p:txBody>
      </p:sp>
      <p:pic>
        <p:nvPicPr>
          <p:cNvPr id="20484" name="Picture 6" descr="suns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508000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solidFill>
            <a:srgbClr val="99CCFF"/>
          </a:solidFill>
        </p:spPr>
        <p:txBody>
          <a:bodyPr/>
          <a:lstStyle/>
          <a:p>
            <a:pPr eaLnBrk="1" hangingPunct="1"/>
            <a:r>
              <a:rPr lang="en-US" i="1" smtClean="0"/>
              <a:t>Land Formation: Plain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8006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99FF"/>
                </a:solidFill>
              </a:rPr>
              <a:t>Once again, a plain is a flat land with lower or higher elevations.</a:t>
            </a:r>
          </a:p>
          <a:p>
            <a:pPr eaLnBrk="1" hangingPunct="1"/>
            <a:r>
              <a:rPr lang="en-US" smtClean="0">
                <a:solidFill>
                  <a:srgbClr val="0099FF"/>
                </a:solidFill>
              </a:rPr>
              <a:t>The Erie Plain, while flat, is over 700 feet above sea level. </a:t>
            </a:r>
          </a:p>
          <a:p>
            <a:pPr eaLnBrk="1" hangingPunct="1"/>
            <a:r>
              <a:rPr lang="en-US" smtClean="0">
                <a:solidFill>
                  <a:srgbClr val="0099FF"/>
                </a:solidFill>
              </a:rPr>
              <a:t>The Erie Plain borders Lake Erie, which is one of the Great Lakes.</a:t>
            </a:r>
          </a:p>
          <a:p>
            <a:pPr eaLnBrk="1" hangingPunct="1"/>
            <a:r>
              <a:rPr lang="en-US" smtClean="0">
                <a:solidFill>
                  <a:srgbClr val="0099FF"/>
                </a:solidFill>
              </a:rPr>
              <a:t>The city of Erie is a port city because goods can be imported and exported along the Great Lakes.</a:t>
            </a:r>
          </a:p>
          <a:p>
            <a:pPr eaLnBrk="1" hangingPunct="1"/>
            <a:endParaRPr lang="en-US" smtClean="0">
              <a:solidFill>
                <a:srgbClr val="00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rgbClr val="FF9933"/>
          </a:solidFill>
        </p:spPr>
        <p:txBody>
          <a:bodyPr/>
          <a:lstStyle/>
          <a:p>
            <a:pPr eaLnBrk="1" hangingPunct="1"/>
            <a:r>
              <a:rPr lang="en-US" i="1" smtClean="0"/>
              <a:t>Atlantic Coastal Plain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286000" y="5943600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Delaware River and Philadelphia</a:t>
            </a:r>
          </a:p>
        </p:txBody>
      </p:sp>
      <p:pic>
        <p:nvPicPr>
          <p:cNvPr id="4100" name="Picture 6" descr="c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42315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3333FF"/>
          </a:solidFill>
        </p:spPr>
        <p:txBody>
          <a:bodyPr/>
          <a:lstStyle/>
          <a:p>
            <a:pPr eaLnBrk="1" hangingPunct="1"/>
            <a:r>
              <a:rPr lang="en-US" i="1" smtClean="0"/>
              <a:t>Climate: Erie Area</a:t>
            </a:r>
            <a:r>
              <a:rPr lang="en-US" smtClean="0"/>
              <a:t> 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95400"/>
            <a:ext cx="3810000" cy="51054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99FF"/>
                </a:solidFill>
              </a:rPr>
              <a:t>The average temperature in    January is 24 </a:t>
            </a:r>
            <a:r>
              <a:rPr lang="en-US" sz="2800" smtClean="0">
                <a:solidFill>
                  <a:srgbClr val="0099FF"/>
                </a:solidFill>
                <a:cs typeface="Times New Roman" charset="0"/>
              </a:rPr>
              <a:t>° F.</a:t>
            </a:r>
          </a:p>
          <a:p>
            <a:pPr eaLnBrk="1" hangingPunct="1"/>
            <a:r>
              <a:rPr lang="en-US" sz="2800" smtClean="0">
                <a:solidFill>
                  <a:srgbClr val="0099FF"/>
                </a:solidFill>
                <a:cs typeface="Times New Roman" charset="0"/>
              </a:rPr>
              <a:t>The average temp. in July is 69 ° F.</a:t>
            </a:r>
          </a:p>
          <a:p>
            <a:pPr eaLnBrk="1" hangingPunct="1"/>
            <a:r>
              <a:rPr lang="en-US" sz="2800" smtClean="0">
                <a:solidFill>
                  <a:srgbClr val="0099FF"/>
                </a:solidFill>
                <a:cs typeface="Times New Roman" charset="0"/>
              </a:rPr>
              <a:t>The average yearly snowfall is about 65 to 100 inches.</a:t>
            </a:r>
          </a:p>
          <a:p>
            <a:pPr eaLnBrk="1" hangingPunct="1"/>
            <a:r>
              <a:rPr lang="en-US" sz="2800" smtClean="0">
                <a:solidFill>
                  <a:srgbClr val="0099FF"/>
                </a:solidFill>
                <a:cs typeface="Times New Roman" charset="0"/>
              </a:rPr>
              <a:t>The average yearly rainfall is over 44 inches.</a:t>
            </a:r>
          </a:p>
        </p:txBody>
      </p:sp>
      <p:pic>
        <p:nvPicPr>
          <p:cNvPr id="22532" name="Picture 5" descr="dd00297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19600" y="1447800"/>
            <a:ext cx="44958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solidFill>
            <a:srgbClr val="99CC00"/>
          </a:solidFill>
        </p:spPr>
        <p:txBody>
          <a:bodyPr/>
          <a:lstStyle/>
          <a:p>
            <a:pPr eaLnBrk="1" hangingPunct="1"/>
            <a:r>
              <a:rPr lang="en-US" i="1" smtClean="0"/>
              <a:t>Interesting Facts of This Region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410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339966"/>
                </a:solidFill>
              </a:rPr>
              <a:t>Location: The Erie Region is in the northwestern part of Pennsylvania.</a:t>
            </a:r>
          </a:p>
          <a:p>
            <a:pPr eaLnBrk="1" hangingPunct="1"/>
            <a:r>
              <a:rPr lang="en-US" smtClean="0">
                <a:solidFill>
                  <a:srgbClr val="339966"/>
                </a:solidFill>
              </a:rPr>
              <a:t>At one point in time, this plain was part of Lake Erie.</a:t>
            </a:r>
          </a:p>
          <a:p>
            <a:pPr eaLnBrk="1" hangingPunct="1"/>
            <a:r>
              <a:rPr lang="en-US" smtClean="0">
                <a:solidFill>
                  <a:srgbClr val="339966"/>
                </a:solidFill>
              </a:rPr>
              <a:t>Near the center of this plain lies Pennsylvania’s third largest city, Erie.  </a:t>
            </a:r>
          </a:p>
          <a:p>
            <a:pPr eaLnBrk="1" hangingPunct="1"/>
            <a:r>
              <a:rPr lang="en-US" smtClean="0">
                <a:solidFill>
                  <a:srgbClr val="339966"/>
                </a:solidFill>
              </a:rPr>
              <a:t>Due to its location near Lake Erie, this area is in a snowbelt region.  Snowbelt regions get a lot of snow in the winter since they are by a lake.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5 Regions of Pennsylvania</a:t>
            </a:r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>
            <p:ph type="dgm" idx="1"/>
          </p:nvPr>
        </p:nvGraphicFramePr>
        <p:xfrm>
          <a:off x="228600" y="-990600"/>
          <a:ext cx="8686800" cy="6781800"/>
        </p:xfrm>
        <a:graphic>
          <a:graphicData uri="http://schemas.openxmlformats.org/presentationml/2006/ole">
            <p:oleObj spid="_x0000_s1026" name="MS Org Chart" r:id="rId3" imgW="5663880" imgH="1498320" progId="OrgPlusWOPX.4">
              <p:embed followColorScheme="full"/>
            </p:oleObj>
          </a:graphicData>
        </a:graphic>
      </p:graphicFrame>
      <p:pic>
        <p:nvPicPr>
          <p:cNvPr id="1029" name="Picture 6" descr="statefla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600200"/>
            <a:ext cx="3581400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  <a:solidFill>
            <a:srgbClr val="CCECFF"/>
          </a:solidFill>
        </p:spPr>
        <p:txBody>
          <a:bodyPr/>
          <a:lstStyle/>
          <a:p>
            <a:pPr eaLnBrk="1" hangingPunct="1"/>
            <a:r>
              <a:rPr lang="en-US" i="1" smtClean="0"/>
              <a:t>State Symbols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914400" y="5957888"/>
            <a:ext cx="3505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State Seal</a:t>
            </a:r>
          </a:p>
        </p:txBody>
      </p:sp>
      <p:pic>
        <p:nvPicPr>
          <p:cNvPr id="24580" name="Picture 12" descr="coatofar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3200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3" descr="brook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066800"/>
            <a:ext cx="3200400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4" descr="laur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5200"/>
            <a:ext cx="2895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15"/>
          <p:cNvSpPr txBox="1">
            <a:spLocks noChangeArrowheads="1"/>
          </p:cNvSpPr>
          <p:nvPr/>
        </p:nvSpPr>
        <p:spPr bwMode="auto">
          <a:xfrm>
            <a:off x="4572000" y="57150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State Flower - Mountain Laurel</a:t>
            </a:r>
          </a:p>
        </p:txBody>
      </p:sp>
      <p:sp>
        <p:nvSpPr>
          <p:cNvPr id="24584" name="Text Box 16"/>
          <p:cNvSpPr txBox="1">
            <a:spLocks noChangeArrowheads="1"/>
          </p:cNvSpPr>
          <p:nvPr/>
        </p:nvSpPr>
        <p:spPr bwMode="auto">
          <a:xfrm>
            <a:off x="4495800" y="23622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State Fish – Brook Trout</a:t>
            </a:r>
          </a:p>
        </p:txBody>
      </p:sp>
      <p:pic>
        <p:nvPicPr>
          <p:cNvPr id="24585" name="Picture 17" descr="se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7338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 Box 18"/>
          <p:cNvSpPr txBox="1">
            <a:spLocks noChangeArrowheads="1"/>
          </p:cNvSpPr>
          <p:nvPr/>
        </p:nvSpPr>
        <p:spPr bwMode="auto">
          <a:xfrm>
            <a:off x="4876800" y="3429000"/>
            <a:ext cx="2819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State Flower</a:t>
            </a:r>
          </a:p>
          <a:p>
            <a:pPr>
              <a:spcBef>
                <a:spcPct val="50000"/>
              </a:spcBef>
            </a:pPr>
            <a:r>
              <a:rPr lang="en-US" sz="1800"/>
              <a:t>Mountain Laurel</a:t>
            </a:r>
          </a:p>
        </p:txBody>
      </p:sp>
      <p:sp>
        <p:nvSpPr>
          <p:cNvPr id="24587" name="Text Box 19"/>
          <p:cNvSpPr txBox="1">
            <a:spLocks noChangeArrowheads="1"/>
          </p:cNvSpPr>
          <p:nvPr/>
        </p:nvSpPr>
        <p:spPr bwMode="auto">
          <a:xfrm>
            <a:off x="762000" y="30480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State Coat of Arms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430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en-US" i="1" smtClean="0"/>
              <a:t>Land Formation: Plain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4864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A plain is a flat land.  They can be lower or higher in elevation.  </a:t>
            </a:r>
          </a:p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The Atlantic Coastal Plain ranges in elevation from sea level to a few hundred feet above sea level.</a:t>
            </a:r>
          </a:p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There is rich soil for good crop production in this region.  However, not much farming occurs because of the many buildings here.</a:t>
            </a:r>
          </a:p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Philadelphia, which is in this region, is Pennsylvania’s largest city.</a:t>
            </a:r>
          </a:p>
          <a:p>
            <a:pPr eaLnBrk="1" hangingPunct="1"/>
            <a:endParaRPr 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en-US" i="1" smtClean="0"/>
              <a:t>Climate: Philadelphia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accent2"/>
                </a:solidFill>
              </a:rPr>
              <a:t>The average temperature in  January is 31 </a:t>
            </a:r>
            <a:r>
              <a:rPr lang="en-US" sz="2800" smtClean="0">
                <a:solidFill>
                  <a:schemeClr val="accent2"/>
                </a:solidFill>
                <a:cs typeface="Times New Roman" charset="0"/>
              </a:rPr>
              <a:t>° F.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accent2"/>
                </a:solidFill>
                <a:cs typeface="Times New Roman" charset="0"/>
              </a:rPr>
              <a:t>The Average temp. in July is 76 ° F.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accent2"/>
                </a:solidFill>
                <a:cs typeface="Times New Roman" charset="0"/>
              </a:rPr>
              <a:t>The average rainfall is over 44 in. per year.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chemeClr val="accent2"/>
                </a:solidFill>
                <a:cs typeface="Times New Roman" charset="0"/>
              </a:rPr>
              <a:t>The average snowfall is 15-30 in. per year.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6148" name="Picture 5" descr="na01682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444750"/>
            <a:ext cx="3810000" cy="3187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6600FF"/>
          </a:solidFill>
        </p:spPr>
        <p:txBody>
          <a:bodyPr/>
          <a:lstStyle/>
          <a:p>
            <a:pPr eaLnBrk="1" hangingPunct="1"/>
            <a:r>
              <a:rPr lang="en-US" i="1" smtClean="0"/>
              <a:t>Interesting Facts of This Region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smtClean="0">
                <a:solidFill>
                  <a:srgbClr val="FF0000"/>
                </a:solidFill>
              </a:rPr>
              <a:t>Location</a:t>
            </a:r>
            <a:r>
              <a:rPr lang="en-US" smtClean="0">
                <a:solidFill>
                  <a:srgbClr val="FF0000"/>
                </a:solidFill>
              </a:rPr>
              <a:t> – This region is located in the southeastern part of Pennsylvania.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Philadelphia is known as a port city.  This is because ships can sail up the Delaware River from the Atlantic Ocean to import and export goods.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This region was part of the ocean millions of years ago.</a:t>
            </a:r>
            <a:endParaRPr lang="en-US" b="1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467600" cy="1143000"/>
          </a:xfrm>
          <a:solidFill>
            <a:srgbClr val="339933"/>
          </a:solidFill>
        </p:spPr>
        <p:txBody>
          <a:bodyPr/>
          <a:lstStyle/>
          <a:p>
            <a:pPr eaLnBrk="1" hangingPunct="1"/>
            <a:r>
              <a:rPr lang="en-US" i="1" smtClean="0"/>
              <a:t>Piedmont</a:t>
            </a: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2133600" y="64008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Amish Country, Lancaster County</a:t>
            </a:r>
          </a:p>
        </p:txBody>
      </p:sp>
      <p:pic>
        <p:nvPicPr>
          <p:cNvPr id="8196" name="Picture 7" descr="lanc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1479550"/>
            <a:ext cx="635000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solidFill>
            <a:srgbClr val="FF99FF"/>
          </a:solidFill>
        </p:spPr>
        <p:txBody>
          <a:bodyPr/>
          <a:lstStyle/>
          <a:p>
            <a:pPr eaLnBrk="1" hangingPunct="1"/>
            <a:r>
              <a:rPr lang="en-US" i="1" smtClean="0"/>
              <a:t>Land Formation: Gentle Rolling Hills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FF"/>
                </a:solidFill>
              </a:rPr>
              <a:t>A Piedmont is land that lies at the base of a mountain.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FF"/>
                </a:solidFill>
              </a:rPr>
              <a:t>This region has gentle rolling hills with elevations ranging from 100 to 600 feet above sea level.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FF"/>
                </a:solidFill>
              </a:rPr>
              <a:t>It has the longest growing season in Pennsylvania because of its milder climate.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FF"/>
                </a:solidFill>
              </a:rPr>
              <a:t>The city of Lancaster is in this region, which makes products that are sent around the country.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solidFill>
                  <a:srgbClr val="0066FF"/>
                </a:solidFill>
              </a:rPr>
              <a:t>This region contains many farms which are run by the Amish.  Amish are people who farm without modern equipment because of their religious beliefs.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solidFill>
            <a:srgbClr val="0066FF"/>
          </a:solidFill>
        </p:spPr>
        <p:txBody>
          <a:bodyPr/>
          <a:lstStyle/>
          <a:p>
            <a:pPr eaLnBrk="1" hangingPunct="1"/>
            <a:r>
              <a:rPr lang="en-US" i="1" smtClean="0"/>
              <a:t>Climate: Reading Area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76400"/>
            <a:ext cx="3810000" cy="6400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6600CC"/>
                </a:solidFill>
              </a:rPr>
              <a:t>The average temperature in  January is 30 </a:t>
            </a:r>
            <a:r>
              <a:rPr lang="en-US" smtClean="0">
                <a:solidFill>
                  <a:srgbClr val="6600CC"/>
                </a:solidFill>
                <a:cs typeface="Times New Roman" charset="0"/>
              </a:rPr>
              <a:t>° F.</a:t>
            </a:r>
          </a:p>
          <a:p>
            <a:pPr eaLnBrk="1" hangingPunct="1"/>
            <a:r>
              <a:rPr lang="en-US" smtClean="0">
                <a:solidFill>
                  <a:srgbClr val="6600CC"/>
                </a:solidFill>
                <a:cs typeface="Times New Roman" charset="0"/>
              </a:rPr>
              <a:t>The average temp. in July is 74 ° F. </a:t>
            </a:r>
          </a:p>
          <a:p>
            <a:pPr eaLnBrk="1" hangingPunct="1"/>
            <a:r>
              <a:rPr lang="en-US" smtClean="0">
                <a:solidFill>
                  <a:srgbClr val="6600CC"/>
                </a:solidFill>
                <a:cs typeface="Times New Roman" charset="0"/>
              </a:rPr>
              <a:t>The average yearly snowfall is between 15 and 30 in.</a:t>
            </a:r>
          </a:p>
          <a:p>
            <a:pPr eaLnBrk="1" hangingPunct="1"/>
            <a:r>
              <a:rPr lang="en-US" smtClean="0">
                <a:solidFill>
                  <a:srgbClr val="6600CC"/>
                </a:solidFill>
                <a:cs typeface="Times New Roman" charset="0"/>
              </a:rPr>
              <a:t>The average yearly rainfall is about 43 in.</a:t>
            </a:r>
            <a:endParaRPr lang="en-US" smtClean="0">
              <a:solidFill>
                <a:srgbClr val="6600CC"/>
              </a:solidFill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86000"/>
            <a:ext cx="3810000" cy="3810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10245" name="Picture 5" descr="na0159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95400"/>
            <a:ext cx="325596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solidFill>
            <a:srgbClr val="666699"/>
          </a:solidFill>
        </p:spPr>
        <p:txBody>
          <a:bodyPr/>
          <a:lstStyle/>
          <a:p>
            <a:pPr eaLnBrk="1" hangingPunct="1"/>
            <a:r>
              <a:rPr lang="en-US" i="1" smtClean="0"/>
              <a:t>Interesting Facts of This Region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66"/>
                </a:solidFill>
              </a:rPr>
              <a:t>Location: In PA, the Piedmont starts just west of Philadelphia and extends northwest to Harrisburg.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66"/>
                </a:solidFill>
              </a:rPr>
              <a:t>Within the Piedmont lies some of the best soil in the United States.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66"/>
                </a:solidFill>
              </a:rPr>
              <a:t>Many different animals are raised and many different crops are grown here.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0066"/>
                </a:solidFill>
              </a:rPr>
              <a:t>This region contains many factories that process foods.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1053</Words>
  <Application>Microsoft Office PowerPoint</Application>
  <PresentationFormat>On-screen Show (4:3)</PresentationFormat>
  <Paragraphs>96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Times New Roman</vt:lpstr>
      <vt:lpstr>Arial</vt:lpstr>
      <vt:lpstr>Calibri</vt:lpstr>
      <vt:lpstr>Default Design</vt:lpstr>
      <vt:lpstr>MS Organization Chart 2.0</vt:lpstr>
      <vt:lpstr>Regions Of Pennsylvania</vt:lpstr>
      <vt:lpstr>Atlantic Coastal Plain</vt:lpstr>
      <vt:lpstr>Land Formation: Plain</vt:lpstr>
      <vt:lpstr>Climate: Philadelphia</vt:lpstr>
      <vt:lpstr>Interesting Facts of This Region</vt:lpstr>
      <vt:lpstr>Piedmont</vt:lpstr>
      <vt:lpstr>Land Formation: Gentle Rolling Hills</vt:lpstr>
      <vt:lpstr>Climate: Reading Area</vt:lpstr>
      <vt:lpstr>Interesting Facts of This Region</vt:lpstr>
      <vt:lpstr>Ridge and Valley</vt:lpstr>
      <vt:lpstr>Land Formation: Ridge &amp; Valley</vt:lpstr>
      <vt:lpstr>Climate: State College Area</vt:lpstr>
      <vt:lpstr>Interesting Facts of This Region</vt:lpstr>
      <vt:lpstr>Allegheny Plateau</vt:lpstr>
      <vt:lpstr>Land Formation: Plateau</vt:lpstr>
      <vt:lpstr>Climate: Pittsburgh Area</vt:lpstr>
      <vt:lpstr>Interesting Facts of This Region</vt:lpstr>
      <vt:lpstr>Erie Plain</vt:lpstr>
      <vt:lpstr>Land Formation: Plain</vt:lpstr>
      <vt:lpstr>Climate: Erie Area  </vt:lpstr>
      <vt:lpstr>Interesting Facts of This Region</vt:lpstr>
      <vt:lpstr>The 5 Regions of Pennsylvania</vt:lpstr>
      <vt:lpstr>State Symbols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Regions Of Pennsylvania</dc:title>
  <dc:creator>Jim Howard</dc:creator>
  <cp:lastModifiedBy>hnace</cp:lastModifiedBy>
  <cp:revision>39</cp:revision>
  <dcterms:created xsi:type="dcterms:W3CDTF">2000-11-29T23:45:27Z</dcterms:created>
  <dcterms:modified xsi:type="dcterms:W3CDTF">2009-08-06T21:57:21Z</dcterms:modified>
</cp:coreProperties>
</file>