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0" r:id="rId1"/>
  </p:sldMasterIdLst>
  <p:notesMasterIdLst>
    <p:notesMasterId r:id="rId53"/>
  </p:notesMasterIdLst>
  <p:handoutMasterIdLst>
    <p:handoutMasterId r:id="rId54"/>
  </p:handoutMasterIdLst>
  <p:sldIdLst>
    <p:sldId id="640" r:id="rId2"/>
    <p:sldId id="641" r:id="rId3"/>
    <p:sldId id="642" r:id="rId4"/>
    <p:sldId id="684" r:id="rId5"/>
    <p:sldId id="643" r:id="rId6"/>
    <p:sldId id="644" r:id="rId7"/>
    <p:sldId id="645" r:id="rId8"/>
    <p:sldId id="646" r:id="rId9"/>
    <p:sldId id="647" r:id="rId10"/>
    <p:sldId id="648" r:id="rId11"/>
    <p:sldId id="649" r:id="rId12"/>
    <p:sldId id="685" r:id="rId13"/>
    <p:sldId id="650" r:id="rId14"/>
    <p:sldId id="651" r:id="rId15"/>
    <p:sldId id="683" r:id="rId16"/>
    <p:sldId id="652" r:id="rId17"/>
    <p:sldId id="653" r:id="rId18"/>
    <p:sldId id="654" r:id="rId19"/>
    <p:sldId id="534" r:id="rId20"/>
    <p:sldId id="656" r:id="rId21"/>
    <p:sldId id="667" r:id="rId22"/>
    <p:sldId id="668" r:id="rId23"/>
    <p:sldId id="669" r:id="rId24"/>
    <p:sldId id="657" r:id="rId25"/>
    <p:sldId id="658" r:id="rId26"/>
    <p:sldId id="659" r:id="rId27"/>
    <p:sldId id="660" r:id="rId28"/>
    <p:sldId id="627" r:id="rId29"/>
    <p:sldId id="639" r:id="rId30"/>
    <p:sldId id="638" r:id="rId31"/>
    <p:sldId id="681" r:id="rId32"/>
    <p:sldId id="564" r:id="rId33"/>
    <p:sldId id="623" r:id="rId34"/>
    <p:sldId id="634" r:id="rId35"/>
    <p:sldId id="633" r:id="rId36"/>
    <p:sldId id="629" r:id="rId37"/>
    <p:sldId id="682" r:id="rId38"/>
    <p:sldId id="628" r:id="rId39"/>
    <p:sldId id="670" r:id="rId40"/>
    <p:sldId id="671" r:id="rId41"/>
    <p:sldId id="672" r:id="rId42"/>
    <p:sldId id="673" r:id="rId43"/>
    <p:sldId id="674" r:id="rId44"/>
    <p:sldId id="675" r:id="rId45"/>
    <p:sldId id="676" r:id="rId46"/>
    <p:sldId id="626" r:id="rId47"/>
    <p:sldId id="605" r:id="rId48"/>
    <p:sldId id="606" r:id="rId49"/>
    <p:sldId id="607" r:id="rId50"/>
    <p:sldId id="679" r:id="rId51"/>
    <p:sldId id="678" r:id="rId52"/>
  </p:sldIdLst>
  <p:sldSz cx="9144000" cy="6858000" type="screen4x3"/>
  <p:notesSz cx="7162800" cy="9448800"/>
  <p:embeddedFontLst>
    <p:embeddedFont>
      <p:font typeface="Helvetica" pitchFamily="34" charset="0"/>
      <p:regular r:id="rId55"/>
      <p:bold r:id="rId56"/>
      <p:italic r:id="rId57"/>
      <p:boldItalic r:id="rId58"/>
    </p:embeddedFont>
  </p:embeddedFontLst>
  <p:defaultTextStyle>
    <a:defPPr>
      <a:defRPr lang="en-US"/>
    </a:defPPr>
    <a:lvl1pPr algn="l" rtl="0" fontAlgn="base">
      <a:spcBef>
        <a:spcPct val="20000"/>
      </a:spcBef>
      <a:spcAft>
        <a:spcPct val="0"/>
      </a:spcAft>
      <a:buChar char="•"/>
      <a:defRPr sz="2800" kern="1200">
        <a:solidFill>
          <a:schemeClr val="bg1"/>
        </a:solidFill>
        <a:latin typeface="Helvetica" pitchFamily="2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2800" kern="1200">
        <a:solidFill>
          <a:schemeClr val="bg1"/>
        </a:solidFill>
        <a:latin typeface="Helvetica" pitchFamily="2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2800" kern="1200">
        <a:solidFill>
          <a:schemeClr val="bg1"/>
        </a:solidFill>
        <a:latin typeface="Helvetica" pitchFamily="2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2800" kern="1200">
        <a:solidFill>
          <a:schemeClr val="bg1"/>
        </a:solidFill>
        <a:latin typeface="Helvetica" pitchFamily="2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2800" kern="1200">
        <a:solidFill>
          <a:schemeClr val="bg1"/>
        </a:solidFill>
        <a:latin typeface="Helvetica" pitchFamily="2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bg1"/>
        </a:solidFill>
        <a:latin typeface="Helvetica" pitchFamily="2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bg1"/>
        </a:solidFill>
        <a:latin typeface="Helvetica" pitchFamily="2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bg1"/>
        </a:solidFill>
        <a:latin typeface="Helvetica" pitchFamily="2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bg1"/>
        </a:solidFill>
        <a:latin typeface="Helvetica" pitchFamily="2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FFFF66"/>
    <a:srgbClr val="FFFF99"/>
    <a:srgbClr val="FF99CC"/>
    <a:srgbClr val="FFCCFF"/>
    <a:srgbClr val="FFFF00"/>
    <a:srgbClr val="66FFFF"/>
    <a:srgbClr val="99FF33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699" autoAdjust="0"/>
    <p:restoredTop sz="91986" autoAdjust="0"/>
  </p:normalViewPr>
  <p:slideViewPr>
    <p:cSldViewPr snapToGrid="0">
      <p:cViewPr varScale="1">
        <p:scale>
          <a:sx n="72" d="100"/>
          <a:sy n="72" d="100"/>
        </p:scale>
        <p:origin x="-834" y="-96"/>
      </p:cViewPr>
      <p:guideLst>
        <p:guide orient="horz" pos="432"/>
        <p:guide pos="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508"/>
    </p:cViewPr>
  </p:sorterViewPr>
  <p:notesViewPr>
    <p:cSldViewPr snapToGrid="0">
      <p:cViewPr varScale="1">
        <p:scale>
          <a:sx n="82" d="100"/>
          <a:sy n="82" d="100"/>
        </p:scale>
        <p:origin x="-1932" y="-102"/>
      </p:cViewPr>
      <p:guideLst>
        <p:guide orient="horz" pos="2976"/>
        <p:guide pos="2256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font" Target="fonts/font1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3.fntdata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2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2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42.emf"/></Relationships>
</file>

<file path=ppt/drawings/_rels/vmlDrawing2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43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drawings/_rels/vmlDrawing2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46.emf"/></Relationships>
</file>

<file path=ppt/drawings/_rels/vmlDrawing2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4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477838" y="0"/>
            <a:ext cx="54991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541" tIns="47771" rIns="95541" bIns="47771">
            <a:spAutoFit/>
          </a:bodyPr>
          <a:lstStyle/>
          <a:p>
            <a:pPr defTabSz="955675">
              <a:buFontTx/>
              <a:buNone/>
              <a:defRPr/>
            </a:pPr>
            <a:r>
              <a:rPr lang="en-US" sz="2300" b="1">
                <a:solidFill>
                  <a:schemeClr val="tx1"/>
                </a:solidFill>
              </a:rPr>
              <a:t>Speciality Crops</a:t>
            </a:r>
          </a:p>
          <a:p>
            <a:pPr defTabSz="955675">
              <a:buFontTx/>
              <a:buNone/>
              <a:defRPr/>
            </a:pPr>
            <a:r>
              <a:rPr lang="en-US" sz="1900" b="1" i="1">
                <a:solidFill>
                  <a:schemeClr val="tx1"/>
                </a:solidFill>
              </a:rPr>
              <a:t>Pennsylvania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315913" y="8864600"/>
            <a:ext cx="6848475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6106" tIns="48053" rIns="96106" bIns="48053">
            <a:spAutoFit/>
          </a:bodyPr>
          <a:lstStyle/>
          <a:p>
            <a:pPr defTabSz="962025">
              <a:buFontTx/>
              <a:buNone/>
              <a:defRPr/>
            </a:pPr>
            <a:r>
              <a:rPr lang="en-US" sz="1200" i="1">
                <a:solidFill>
                  <a:schemeClr val="tx1"/>
                </a:solidFill>
              </a:rPr>
              <a:t>USDA, National Agricultural Statistics Service, Pennsylvania Field Office, NASS-PA</a:t>
            </a:r>
          </a:p>
          <a:p>
            <a:pPr defTabSz="962025">
              <a:buFontTx/>
              <a:buNone/>
              <a:defRPr/>
            </a:pPr>
            <a:r>
              <a:rPr lang="en-US" sz="1200" i="1">
                <a:solidFill>
                  <a:schemeClr val="tx1"/>
                </a:solidFill>
              </a:rPr>
              <a:t>National Site: www.nass.usda.gov     Pennsylvania Site: www.nass.usda.gov/pa/</a:t>
            </a:r>
          </a:p>
        </p:txBody>
      </p:sp>
      <p:pic>
        <p:nvPicPr>
          <p:cNvPr id="57348" name="Picture 8" descr="nass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38825" y="80963"/>
            <a:ext cx="76835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54088" y="4489450"/>
            <a:ext cx="5254625" cy="4251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2989" tIns="45678" rIns="92989" bIns="456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4275" name="Rectangle 3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230313" y="714375"/>
            <a:ext cx="4710112" cy="35321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smtClean="0"/>
              <a:t>Number of Farms in Production (meaning in the ground)</a:t>
            </a:r>
          </a:p>
          <a:p>
            <a:r>
              <a:rPr lang="en-US" smtClean="0"/>
              <a:t>			2007		2002</a:t>
            </a:r>
          </a:p>
          <a:p>
            <a:r>
              <a:rPr lang="en-US" smtClean="0"/>
              <a:t>Oregon		1,852		2,024</a:t>
            </a:r>
          </a:p>
          <a:p>
            <a:r>
              <a:rPr lang="en-US" smtClean="0"/>
              <a:t>Pennsylvania	1,599		2,164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290" name="Rectangle 102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000058">
                  <a:gamma/>
                  <a:tint val="70196"/>
                  <a:invGamma/>
                </a:srgbClr>
              </a:gs>
              <a:gs pos="100000">
                <a:srgbClr val="000058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FontTx/>
              <a:buNone/>
              <a:defRPr/>
            </a:pPr>
            <a:endParaRPr lang="en-US" sz="2400"/>
          </a:p>
        </p:txBody>
      </p:sp>
      <p:sp>
        <p:nvSpPr>
          <p:cNvPr id="396291" name="Rectangle 1027"/>
          <p:cNvSpPr>
            <a:spLocks noChangeArrowheads="1"/>
          </p:cNvSpPr>
          <p:nvPr/>
        </p:nvSpPr>
        <p:spPr bwMode="auto">
          <a:xfrm>
            <a:off x="0" y="990600"/>
            <a:ext cx="7848600" cy="77788"/>
          </a:xfrm>
          <a:prstGeom prst="rect">
            <a:avLst/>
          </a:prstGeom>
          <a:gradFill rotWithShape="0">
            <a:gsLst>
              <a:gs pos="0">
                <a:srgbClr val="006600">
                  <a:gamma/>
                  <a:shade val="76471"/>
                  <a:invGamma/>
                </a:srgbClr>
              </a:gs>
              <a:gs pos="100000">
                <a:srgbClr val="0066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35844" name="Picture 1035" descr="new_nass_logo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902575" y="60325"/>
            <a:ext cx="1179513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2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1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2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28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4" Type="http://schemas.openxmlformats.org/officeDocument/2006/relationships/oleObject" Target="../embeddings/oleObject19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1.v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2.v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3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4" Type="http://schemas.openxmlformats.org/officeDocument/2006/relationships/oleObject" Target="../embeddings/oleObject26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4" Type="http://schemas.openxmlformats.org/officeDocument/2006/relationships/oleObject" Target="../embeddings/oleObject28.bin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8.vml"/><Relationship Id="rId4" Type="http://schemas.openxmlformats.org/officeDocument/2006/relationships/oleObject" Target="../embeddings/oleObject32.bin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9.vml"/><Relationship Id="rId4" Type="http://schemas.openxmlformats.org/officeDocument/2006/relationships/oleObject" Target="../embeddings/oleObject34.bin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0.v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3.v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434" name="Rectangle 2"/>
          <p:cNvSpPr>
            <a:spLocks noChangeArrowheads="1"/>
          </p:cNvSpPr>
          <p:nvPr/>
        </p:nvSpPr>
        <p:spPr bwMode="auto">
          <a:xfrm>
            <a:off x="0" y="0"/>
            <a:ext cx="853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sz="75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Fruit Crops</a:t>
            </a: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5791200" y="3657600"/>
          <a:ext cx="3352800" cy="2782888"/>
        </p:xfrm>
        <a:graphic>
          <a:graphicData uri="http://schemas.openxmlformats.org/presentationml/2006/ole">
            <p:oleObj spid="_x0000_s1026" name="Drawing" r:id="rId3" imgW="1389600" imgH="1152000" progId="FLW3Drawing">
              <p:embed/>
            </p:oleObj>
          </a:graphicData>
        </a:graphic>
      </p:graphicFrame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143000"/>
            <a:ext cx="7391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8915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2600" b="1">
                <a:solidFill>
                  <a:srgbClr val="FFFF66"/>
                </a:solidFill>
              </a:rPr>
              <a:t>Grape Acres by Variety and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2600" b="1">
                <a:solidFill>
                  <a:srgbClr val="FFFF66"/>
                </a:solidFill>
              </a:rPr>
              <a:t>	</a:t>
            </a:r>
            <a:r>
              <a:rPr lang="en-US" sz="2600" b="1">
                <a:solidFill>
                  <a:srgbClr val="66FF33"/>
                </a:solidFill>
              </a:rPr>
              <a:t>Percent Fr. Hybrid + Vinifera</a:t>
            </a:r>
            <a:r>
              <a:rPr lang="en-US" sz="2400" b="1">
                <a:solidFill>
                  <a:srgbClr val="66FF33"/>
                </a:solidFill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2200" b="1" i="1">
                <a:solidFill>
                  <a:srgbClr val="FFFF66"/>
                </a:solidFill>
              </a:rPr>
              <a:t>on PA Commercial Fruit Orchards</a:t>
            </a:r>
          </a:p>
        </p:txBody>
      </p:sp>
      <p:graphicFrame>
        <p:nvGraphicFramePr>
          <p:cNvPr id="794627" name="Group 3"/>
          <p:cNvGraphicFramePr>
            <a:graphicFrameLocks noGrp="1"/>
          </p:cNvGraphicFramePr>
          <p:nvPr/>
        </p:nvGraphicFramePr>
        <p:xfrm>
          <a:off x="381000" y="1219200"/>
          <a:ext cx="7239000" cy="5181600"/>
        </p:xfrm>
        <a:graphic>
          <a:graphicData uri="http://schemas.openxmlformats.org/drawingml/2006/table">
            <a:tbl>
              <a:tblPr/>
              <a:tblGrid>
                <a:gridCol w="2819400"/>
                <a:gridCol w="1600200"/>
                <a:gridCol w="1371600"/>
                <a:gridCol w="1447800"/>
              </a:tblGrid>
              <a:tr h="500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1978</a:t>
                      </a:r>
                    </a:p>
                  </a:txBody>
                  <a:tcPr anchor="ctr" anchorCtr="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1997</a:t>
                      </a:r>
                    </a:p>
                  </a:txBody>
                  <a:tcPr anchor="ctr" anchorCtr="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2002</a:t>
                      </a:r>
                    </a:p>
                  </a:txBody>
                  <a:tcPr anchor="ctr" anchorCtr="1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Catawba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915</a:t>
                      </a:r>
                    </a:p>
                  </a:txBody>
                  <a:tcPr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329</a:t>
                      </a:r>
                    </a:p>
                  </a:txBody>
                  <a:tcPr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254</a:t>
                      </a:r>
                    </a:p>
                  </a:txBody>
                  <a:tcPr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Concord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11,751</a:t>
                      </a:r>
                    </a:p>
                  </a:txBody>
                  <a:tcPr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9,819</a:t>
                      </a:r>
                    </a:p>
                  </a:txBody>
                  <a:tcPr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9,247</a:t>
                      </a:r>
                    </a:p>
                  </a:txBody>
                  <a:tcPr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Cayuga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na</a:t>
                      </a:r>
                    </a:p>
                  </a:txBody>
                  <a:tcPr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Na</a:t>
                      </a:r>
                    </a:p>
                  </a:txBody>
                  <a:tcPr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34</a:t>
                      </a:r>
                    </a:p>
                  </a:txBody>
                  <a:tcPr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Fredonia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59</a:t>
                      </a:r>
                    </a:p>
                  </a:txBody>
                  <a:tcPr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14</a:t>
                      </a:r>
                    </a:p>
                  </a:txBody>
                  <a:tcPr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15</a:t>
                      </a:r>
                    </a:p>
                  </a:txBody>
                  <a:tcPr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Niagara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471</a:t>
                      </a:r>
                    </a:p>
                  </a:txBody>
                  <a:tcPr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602</a:t>
                      </a:r>
                    </a:p>
                  </a:txBody>
                  <a:tcPr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714</a:t>
                      </a:r>
                    </a:p>
                  </a:txBody>
                  <a:tcPr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Other Native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150</a:t>
                      </a:r>
                    </a:p>
                  </a:txBody>
                  <a:tcPr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84</a:t>
                      </a:r>
                    </a:p>
                  </a:txBody>
                  <a:tcPr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37</a:t>
                      </a:r>
                    </a:p>
                  </a:txBody>
                  <a:tcPr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French Hybrids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506</a:t>
                      </a:r>
                    </a:p>
                  </a:txBody>
                  <a:tcPr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394</a:t>
                      </a:r>
                    </a:p>
                  </a:txBody>
                  <a:tcPr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352</a:t>
                      </a:r>
                    </a:p>
                  </a:txBody>
                  <a:tcPr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Vinifera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46</a:t>
                      </a:r>
                    </a:p>
                  </a:txBody>
                  <a:tcPr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212</a:t>
                      </a:r>
                    </a:p>
                  </a:txBody>
                  <a:tcPr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284</a:t>
                      </a:r>
                    </a:p>
                  </a:txBody>
                  <a:tcPr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Unclassified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84</a:t>
                      </a:r>
                    </a:p>
                  </a:txBody>
                  <a:tcPr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9980" name="Rectangle 72"/>
          <p:cNvSpPr>
            <a:spLocks noChangeArrowheads="1"/>
          </p:cNvSpPr>
          <p:nvPr/>
        </p:nvSpPr>
        <p:spPr bwMode="auto">
          <a:xfrm>
            <a:off x="-457200" y="6477000"/>
            <a:ext cx="434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buFontTx/>
              <a:buNone/>
            </a:pPr>
            <a:r>
              <a:rPr lang="en-US" sz="1800" b="1">
                <a:solidFill>
                  <a:srgbClr val="B2B2B2"/>
                </a:solidFill>
              </a:rPr>
              <a:t>2002 Orchard &amp; Vineyard Survey</a:t>
            </a:r>
          </a:p>
        </p:txBody>
      </p:sp>
      <p:sp>
        <p:nvSpPr>
          <p:cNvPr id="39981" name="Text Box 73"/>
          <p:cNvSpPr txBox="1">
            <a:spLocks noChangeArrowheads="1"/>
          </p:cNvSpPr>
          <p:nvPr/>
        </p:nvSpPr>
        <p:spPr bwMode="auto">
          <a:xfrm>
            <a:off x="4191000" y="5181600"/>
            <a:ext cx="771525" cy="4064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2000" b="1">
                <a:solidFill>
                  <a:srgbClr val="66FF33"/>
                </a:solidFill>
              </a:rPr>
              <a:t>3.9%</a:t>
            </a:r>
          </a:p>
        </p:txBody>
      </p:sp>
      <p:sp>
        <p:nvSpPr>
          <p:cNvPr id="39982" name="Text Box 74"/>
          <p:cNvSpPr txBox="1">
            <a:spLocks noChangeArrowheads="1"/>
          </p:cNvSpPr>
          <p:nvPr/>
        </p:nvSpPr>
        <p:spPr bwMode="auto">
          <a:xfrm>
            <a:off x="5715000" y="5181600"/>
            <a:ext cx="771525" cy="4064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2000" b="1">
                <a:solidFill>
                  <a:srgbClr val="66FF33"/>
                </a:solidFill>
              </a:rPr>
              <a:t>5.3%</a:t>
            </a:r>
          </a:p>
        </p:txBody>
      </p:sp>
      <p:sp>
        <p:nvSpPr>
          <p:cNvPr id="39983" name="Text Box 75"/>
          <p:cNvSpPr txBox="1">
            <a:spLocks noChangeArrowheads="1"/>
          </p:cNvSpPr>
          <p:nvPr/>
        </p:nvSpPr>
        <p:spPr bwMode="auto">
          <a:xfrm>
            <a:off x="7162800" y="5181600"/>
            <a:ext cx="771525" cy="4064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2000" b="1">
                <a:solidFill>
                  <a:srgbClr val="66FF33"/>
                </a:solidFill>
              </a:rPr>
              <a:t>5.8%</a:t>
            </a:r>
          </a:p>
        </p:txBody>
      </p:sp>
      <p:sp>
        <p:nvSpPr>
          <p:cNvPr id="39984" name="Rectangle 76"/>
          <p:cNvSpPr>
            <a:spLocks noChangeArrowheads="1"/>
          </p:cNvSpPr>
          <p:nvPr/>
        </p:nvSpPr>
        <p:spPr bwMode="auto">
          <a:xfrm>
            <a:off x="4495800" y="6477000"/>
            <a:ext cx="487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800" b="1">
                <a:solidFill>
                  <a:schemeClr val="folHlink"/>
                </a:solidFill>
              </a:rPr>
              <a:t>National Ag Statistics Service-PA, USDA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650" name="Rectangle 2"/>
          <p:cNvSpPr>
            <a:spLocks noChangeArrowheads="1"/>
          </p:cNvSpPr>
          <p:nvPr/>
        </p:nvSpPr>
        <p:spPr bwMode="auto">
          <a:xfrm>
            <a:off x="0" y="0"/>
            <a:ext cx="853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sz="75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Vegetables</a:t>
            </a:r>
          </a:p>
        </p:txBody>
      </p:sp>
      <p:graphicFrame>
        <p:nvGraphicFramePr>
          <p:cNvPr id="7170" name="Object 3"/>
          <p:cNvGraphicFramePr>
            <a:graphicFrameLocks noChangeAspect="1"/>
          </p:cNvGraphicFramePr>
          <p:nvPr/>
        </p:nvGraphicFramePr>
        <p:xfrm>
          <a:off x="4495800" y="2286000"/>
          <a:ext cx="4419600" cy="4075113"/>
        </p:xfrm>
        <a:graphic>
          <a:graphicData uri="http://schemas.openxmlformats.org/presentationml/2006/ole">
            <p:oleObj spid="_x0000_s7170" name="Drawing" r:id="rId3" imgW="1260000" imgH="1162800" progId="FLW3Drawing">
              <p:embed/>
            </p:oleObj>
          </a:graphicData>
        </a:graphic>
      </p:graphicFrame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1295400"/>
            <a:ext cx="6477000" cy="4800600"/>
          </a:xfrm>
          <a:prstGeom prst="rect">
            <a:avLst/>
          </a:prstGeom>
          <a:solidFill>
            <a:srgbClr val="33CCCC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3238"/>
          </a:xfrm>
          <a:noFill/>
          <a:ln>
            <a:miter lim="800000"/>
            <a:headEnd/>
            <a:tailEnd/>
          </a:ln>
        </p:spPr>
      </p:pic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927100" y="1662113"/>
            <a:ext cx="43307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en-US" b="1">
                <a:solidFill>
                  <a:schemeClr val="accent2"/>
                </a:solidFill>
                <a:latin typeface="Arial" charset="0"/>
              </a:rPr>
              <a:t>Acres of Vegetables</a:t>
            </a:r>
            <a:br>
              <a:rPr lang="en-US" b="1">
                <a:solidFill>
                  <a:schemeClr val="accent2"/>
                </a:solidFill>
                <a:latin typeface="Arial" charset="0"/>
              </a:rPr>
            </a:br>
            <a:r>
              <a:rPr lang="en-US" b="1">
                <a:solidFill>
                  <a:schemeClr val="accent2"/>
                </a:solidFill>
                <a:latin typeface="Arial" charset="0"/>
              </a:rPr>
              <a:t>2002 Ag Census</a:t>
            </a:r>
          </a:p>
        </p:txBody>
      </p:sp>
      <p:sp>
        <p:nvSpPr>
          <p:cNvPr id="40964" name="Oval 4"/>
          <p:cNvSpPr>
            <a:spLocks noChangeArrowheads="1"/>
          </p:cNvSpPr>
          <p:nvPr/>
        </p:nvSpPr>
        <p:spPr bwMode="auto">
          <a:xfrm>
            <a:off x="5210175" y="1576388"/>
            <a:ext cx="2527300" cy="895350"/>
          </a:xfrm>
          <a:prstGeom prst="ellipse">
            <a:avLst/>
          </a:prstGeom>
          <a:noFill/>
          <a:ln w="127000" algn="ctr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439738" y="5399088"/>
            <a:ext cx="4476750" cy="965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en-US" b="1">
                <a:solidFill>
                  <a:srgbClr val="FFFF00"/>
                </a:solidFill>
                <a:latin typeface="Arial" charset="0"/>
              </a:rPr>
              <a:t>Up 15% to 54,796 ac</a:t>
            </a:r>
            <a:br>
              <a:rPr lang="en-US" b="1">
                <a:solidFill>
                  <a:srgbClr val="FFFF00"/>
                </a:solidFill>
                <a:latin typeface="Arial" charset="0"/>
              </a:rPr>
            </a:br>
            <a:r>
              <a:rPr lang="en-US" b="1">
                <a:solidFill>
                  <a:srgbClr val="FFFF00"/>
                </a:solidFill>
                <a:latin typeface="Arial" charset="0"/>
              </a:rPr>
              <a:t>in 2007 Ag Census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0" y="0"/>
            <a:ext cx="8534400" cy="9779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US" sz="3000" b="1" smtClean="0">
                <a:solidFill>
                  <a:srgbClr val="FFFF66"/>
                </a:solidFill>
                <a:latin typeface="Helvetica" pitchFamily="2" charset="0"/>
              </a:rPr>
              <a:t>Principal Vegetables, Value of Production</a:t>
            </a:r>
            <a:br>
              <a:rPr lang="en-US" sz="3000" b="1" smtClean="0">
                <a:solidFill>
                  <a:srgbClr val="FFFF66"/>
                </a:solidFill>
                <a:latin typeface="Helvetica" pitchFamily="2" charset="0"/>
              </a:rPr>
            </a:br>
            <a:r>
              <a:rPr lang="en-US" sz="2000" b="1" i="1" smtClean="0">
                <a:solidFill>
                  <a:srgbClr val="FFFF66"/>
                </a:solidFill>
                <a:latin typeface="Helvetica" pitchFamily="2" charset="0"/>
              </a:rPr>
              <a:t>Pennsylvania</a:t>
            </a:r>
            <a:endParaRPr lang="en-US" sz="2000" b="1" smtClean="0">
              <a:solidFill>
                <a:srgbClr val="FFFF66"/>
              </a:solidFill>
              <a:latin typeface="Helvetica" pitchFamily="2" charset="0"/>
            </a:endParaRPr>
          </a:p>
        </p:txBody>
      </p:sp>
      <p:sp>
        <p:nvSpPr>
          <p:cNvPr id="8196" name="Rectangle 3"/>
          <p:cNvSpPr>
            <a:spLocks noChangeArrowheads="1"/>
          </p:cNvSpPr>
          <p:nvPr/>
        </p:nvSpPr>
        <p:spPr bwMode="auto">
          <a:xfrm>
            <a:off x="-304800" y="64008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buFontTx/>
              <a:buNone/>
            </a:pPr>
            <a:r>
              <a:rPr lang="en-US" sz="1800" b="1">
                <a:solidFill>
                  <a:srgbClr val="B2B2B2"/>
                </a:solidFill>
              </a:rPr>
              <a:t>Jul 2009</a:t>
            </a:r>
          </a:p>
        </p:txBody>
      </p:sp>
      <p:graphicFrame>
        <p:nvGraphicFramePr>
          <p:cNvPr id="8194" name="Object 4"/>
          <p:cNvGraphicFramePr>
            <a:graphicFrameLocks noChangeAspect="1"/>
          </p:cNvGraphicFramePr>
          <p:nvPr/>
        </p:nvGraphicFramePr>
        <p:xfrm>
          <a:off x="0" y="1320800"/>
          <a:ext cx="9144000" cy="5265738"/>
        </p:xfrm>
        <a:graphic>
          <a:graphicData uri="http://schemas.openxmlformats.org/presentationml/2006/ole">
            <p:oleObj spid="_x0000_s8194" name="Chart" r:id="rId3" imgW="8877258" imgH="5181516" progId="MSGraph.Chart.8">
              <p:embed followColorScheme="full"/>
            </p:oleObj>
          </a:graphicData>
        </a:graphic>
      </p:graphicFrame>
      <p:sp>
        <p:nvSpPr>
          <p:cNvPr id="8197" name="Rectangle 6"/>
          <p:cNvSpPr>
            <a:spLocks noChangeArrowheads="1"/>
          </p:cNvSpPr>
          <p:nvPr/>
        </p:nvSpPr>
        <p:spPr bwMode="auto">
          <a:xfrm>
            <a:off x="4419600" y="6400800"/>
            <a:ext cx="472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800" b="1">
                <a:solidFill>
                  <a:schemeClr val="folHlink"/>
                </a:solidFill>
              </a:rPr>
              <a:t>National Ag Statistics Service-PA, USDA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0" y="0"/>
            <a:ext cx="8534400" cy="965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US" sz="3200" b="1" smtClean="0">
                <a:solidFill>
                  <a:srgbClr val="FFFF66"/>
                </a:solidFill>
                <a:latin typeface="Helvetica" pitchFamily="2" charset="0"/>
              </a:rPr>
              <a:t>Principal Vegetables, Acres Harvested</a:t>
            </a:r>
            <a:r>
              <a:rPr lang="en-US" sz="2000" b="1" smtClean="0">
                <a:solidFill>
                  <a:srgbClr val="FFFF66"/>
                </a:solidFill>
                <a:latin typeface="Helvetica" pitchFamily="2" charset="0"/>
              </a:rPr>
              <a:t/>
            </a:r>
            <a:br>
              <a:rPr lang="en-US" sz="2000" b="1" smtClean="0">
                <a:solidFill>
                  <a:srgbClr val="FFFF66"/>
                </a:solidFill>
                <a:latin typeface="Helvetica" pitchFamily="2" charset="0"/>
              </a:rPr>
            </a:br>
            <a:r>
              <a:rPr lang="en-US" sz="2000" b="1" i="1" smtClean="0">
                <a:solidFill>
                  <a:srgbClr val="FFFF66"/>
                </a:solidFill>
                <a:latin typeface="Helvetica" pitchFamily="2" charset="0"/>
              </a:rPr>
              <a:t>Pennsylvania</a:t>
            </a:r>
            <a:endParaRPr lang="en-US" sz="3200" b="1" smtClean="0">
              <a:solidFill>
                <a:srgbClr val="FFFF66"/>
              </a:solidFill>
              <a:latin typeface="Helvetica" pitchFamily="2" charset="0"/>
            </a:endParaRPr>
          </a:p>
        </p:txBody>
      </p:sp>
      <p:sp>
        <p:nvSpPr>
          <p:cNvPr id="9220" name="Rectangle 3"/>
          <p:cNvSpPr>
            <a:spLocks noChangeArrowheads="1"/>
          </p:cNvSpPr>
          <p:nvPr/>
        </p:nvSpPr>
        <p:spPr bwMode="auto">
          <a:xfrm>
            <a:off x="-304800" y="64008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buFontTx/>
              <a:buNone/>
            </a:pPr>
            <a:r>
              <a:rPr lang="en-US" sz="1800" b="1">
                <a:solidFill>
                  <a:srgbClr val="B2B2B2"/>
                </a:solidFill>
              </a:rPr>
              <a:t>Jul 2009</a:t>
            </a:r>
          </a:p>
        </p:txBody>
      </p:sp>
      <p:graphicFrame>
        <p:nvGraphicFramePr>
          <p:cNvPr id="9218" name="Object 4"/>
          <p:cNvGraphicFramePr>
            <a:graphicFrameLocks noChangeAspect="1"/>
          </p:cNvGraphicFramePr>
          <p:nvPr/>
        </p:nvGraphicFramePr>
        <p:xfrm>
          <a:off x="-258763" y="1287463"/>
          <a:ext cx="9402763" cy="5232400"/>
        </p:xfrm>
        <a:graphic>
          <a:graphicData uri="http://schemas.openxmlformats.org/presentationml/2006/ole">
            <p:oleObj spid="_x0000_s9218" name="Chart" r:id="rId3" imgW="9124803" imgH="5048329" progId="MSGraph.Chart.8">
              <p:embed followColorScheme="full"/>
            </p:oleObj>
          </a:graphicData>
        </a:graphic>
      </p:graphicFrame>
      <p:sp>
        <p:nvSpPr>
          <p:cNvPr id="9221" name="Rectangle 6"/>
          <p:cNvSpPr>
            <a:spLocks noChangeArrowheads="1"/>
          </p:cNvSpPr>
          <p:nvPr/>
        </p:nvSpPr>
        <p:spPr bwMode="auto">
          <a:xfrm>
            <a:off x="4495800" y="6400800"/>
            <a:ext cx="464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800" b="1">
                <a:solidFill>
                  <a:schemeClr val="folHlink"/>
                </a:solidFill>
              </a:rPr>
              <a:t>National Ag Statistics Service-PA, USDA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0" y="228600"/>
            <a:ext cx="8534400" cy="609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US" sz="3200" b="1" smtClean="0">
                <a:solidFill>
                  <a:srgbClr val="FFFF66"/>
                </a:solidFill>
                <a:latin typeface="Arial" charset="0"/>
              </a:rPr>
              <a:t>PA Potato Acres Harvested</a:t>
            </a:r>
          </a:p>
        </p:txBody>
      </p:sp>
      <p:sp>
        <p:nvSpPr>
          <p:cNvPr id="10245" name="Rectangle 3"/>
          <p:cNvSpPr>
            <a:spLocks noChangeArrowheads="1"/>
          </p:cNvSpPr>
          <p:nvPr/>
        </p:nvSpPr>
        <p:spPr bwMode="auto">
          <a:xfrm>
            <a:off x="-304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buFontTx/>
              <a:buNone/>
            </a:pPr>
            <a:r>
              <a:rPr lang="en-US" sz="1800" b="1">
                <a:solidFill>
                  <a:srgbClr val="B2B2B2"/>
                </a:solidFill>
                <a:latin typeface="Arial" charset="0"/>
              </a:rPr>
              <a:t>Jan 2009</a:t>
            </a:r>
          </a:p>
        </p:txBody>
      </p:sp>
      <p:graphicFrame>
        <p:nvGraphicFramePr>
          <p:cNvPr id="10242" name="Object 4"/>
          <p:cNvGraphicFramePr>
            <a:graphicFrameLocks noChangeAspect="1"/>
          </p:cNvGraphicFramePr>
          <p:nvPr/>
        </p:nvGraphicFramePr>
        <p:xfrm>
          <a:off x="0" y="1143000"/>
          <a:ext cx="8828088" cy="5232400"/>
        </p:xfrm>
        <a:graphic>
          <a:graphicData uri="http://schemas.openxmlformats.org/presentationml/2006/ole">
            <p:oleObj spid="_x0000_s10242" name="Chart" r:id="rId3" imgW="8620125" imgH="4972050" progId="MSGraph.Chart.8">
              <p:embed followColorScheme="full"/>
            </p:oleObj>
          </a:graphicData>
        </a:graphic>
      </p:graphicFrame>
      <p:graphicFrame>
        <p:nvGraphicFramePr>
          <p:cNvPr id="10243" name="Object 5"/>
          <p:cNvGraphicFramePr>
            <a:graphicFrameLocks noChangeAspect="1"/>
          </p:cNvGraphicFramePr>
          <p:nvPr/>
        </p:nvGraphicFramePr>
        <p:xfrm>
          <a:off x="3468688" y="4564063"/>
          <a:ext cx="614362" cy="1427162"/>
        </p:xfrm>
        <a:graphic>
          <a:graphicData uri="http://schemas.openxmlformats.org/presentationml/2006/ole">
            <p:oleObj spid="_x0000_s10243" name="Drawing" r:id="rId4" imgW="684000" imgH="1479600" progId="FLW3Drawing">
              <p:embed/>
            </p:oleObj>
          </a:graphicData>
        </a:graphic>
      </p:graphicFrame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4419600" y="6402388"/>
            <a:ext cx="4724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sz="1800" b="1">
                <a:solidFill>
                  <a:schemeClr val="folHlink"/>
                </a:solidFill>
                <a:latin typeface="Arial" charset="0"/>
              </a:rPr>
              <a:t>National Ag Statistics Service-PA, USDA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0" y="0"/>
            <a:ext cx="8534400" cy="963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US" sz="3200" b="1" smtClean="0">
                <a:solidFill>
                  <a:srgbClr val="FFFF66"/>
                </a:solidFill>
                <a:latin typeface="Helvetica" pitchFamily="2" charset="0"/>
              </a:rPr>
              <a:t>Principal Vegetables, Acres Harvested</a:t>
            </a:r>
            <a:br>
              <a:rPr lang="en-US" sz="3200" b="1" smtClean="0">
                <a:solidFill>
                  <a:srgbClr val="FFFF66"/>
                </a:solidFill>
                <a:latin typeface="Helvetica" pitchFamily="2" charset="0"/>
              </a:rPr>
            </a:br>
            <a:r>
              <a:rPr lang="en-US" sz="2000" b="1" smtClean="0">
                <a:solidFill>
                  <a:srgbClr val="FFFF66"/>
                </a:solidFill>
                <a:latin typeface="Helvetica" pitchFamily="2" charset="0"/>
              </a:rPr>
              <a:t>Pennsylvania</a:t>
            </a:r>
          </a:p>
        </p:txBody>
      </p:sp>
      <p:sp>
        <p:nvSpPr>
          <p:cNvPr id="11268" name="Rectangle 3"/>
          <p:cNvSpPr>
            <a:spLocks noChangeArrowheads="1"/>
          </p:cNvSpPr>
          <p:nvPr/>
        </p:nvSpPr>
        <p:spPr bwMode="auto">
          <a:xfrm>
            <a:off x="-304800" y="64008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buFontTx/>
              <a:buNone/>
            </a:pPr>
            <a:r>
              <a:rPr lang="en-US" sz="1800" b="1">
                <a:solidFill>
                  <a:srgbClr val="B2B2B2"/>
                </a:solidFill>
              </a:rPr>
              <a:t>Jan 2009</a:t>
            </a:r>
          </a:p>
        </p:txBody>
      </p:sp>
      <p:graphicFrame>
        <p:nvGraphicFramePr>
          <p:cNvPr id="11266" name="Object 4"/>
          <p:cNvGraphicFramePr>
            <a:graphicFrameLocks noChangeAspect="1"/>
          </p:cNvGraphicFramePr>
          <p:nvPr/>
        </p:nvGraphicFramePr>
        <p:xfrm>
          <a:off x="-500063" y="990600"/>
          <a:ext cx="9644063" cy="5562600"/>
        </p:xfrm>
        <a:graphic>
          <a:graphicData uri="http://schemas.openxmlformats.org/presentationml/2006/ole">
            <p:oleObj spid="_x0000_s11266" name="Chart" r:id="rId3" imgW="9086745" imgH="5114922" progId="MSGraph.Chart.8">
              <p:embed followColorScheme="full"/>
            </p:oleObj>
          </a:graphicData>
        </a:graphic>
      </p:graphicFrame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5867400" y="1371600"/>
            <a:ext cx="1752600" cy="495300"/>
          </a:xfrm>
          <a:prstGeom prst="rect">
            <a:avLst/>
          </a:prstGeom>
          <a:noFill/>
          <a:ln w="38100">
            <a:solidFill>
              <a:srgbClr val="66FF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en-US" sz="2400" b="1">
                <a:solidFill>
                  <a:srgbClr val="66FF33"/>
                </a:solidFill>
              </a:rPr>
              <a:t>PA - 2007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5867400" y="1981200"/>
            <a:ext cx="1752600" cy="495300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en-US" sz="2400" b="1">
                <a:solidFill>
                  <a:srgbClr val="FFFF00"/>
                </a:solidFill>
              </a:rPr>
              <a:t>PA - 2008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0" y="4733925"/>
            <a:ext cx="1752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sz="2000" b="1">
                <a:solidFill>
                  <a:srgbClr val="FFCC00"/>
                </a:solidFill>
              </a:rPr>
              <a:t>Processing: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0" y="1231900"/>
            <a:ext cx="1905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sz="2000" b="1">
                <a:solidFill>
                  <a:srgbClr val="FFCC00"/>
                </a:solidFill>
              </a:rPr>
              <a:t>Fresh Market:</a:t>
            </a: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4495800" y="6400800"/>
            <a:ext cx="464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800" b="1">
                <a:solidFill>
                  <a:schemeClr val="folHlink"/>
                </a:solidFill>
              </a:rPr>
              <a:t>National Ag Statistics Service-PA, USDA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0" y="0"/>
            <a:ext cx="8534400" cy="609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US" sz="3200" b="1" smtClean="0">
                <a:solidFill>
                  <a:srgbClr val="FFFF66"/>
                </a:solidFill>
                <a:latin typeface="Helvetica" pitchFamily="2" charset="0"/>
              </a:rPr>
              <a:t>Principal Fresh Market Vegetables</a:t>
            </a:r>
            <a:r>
              <a:rPr lang="en-US" sz="2800" b="1" smtClean="0">
                <a:solidFill>
                  <a:srgbClr val="FFFF66"/>
                </a:solidFill>
                <a:latin typeface="Helvetica" pitchFamily="2" charset="0"/>
              </a:rPr>
              <a:t/>
            </a:r>
            <a:br>
              <a:rPr lang="en-US" sz="2800" b="1" smtClean="0">
                <a:solidFill>
                  <a:srgbClr val="FFFF66"/>
                </a:solidFill>
                <a:latin typeface="Helvetica" pitchFamily="2" charset="0"/>
              </a:rPr>
            </a:br>
            <a:r>
              <a:rPr lang="en-US" sz="2800" b="1" smtClean="0">
                <a:solidFill>
                  <a:srgbClr val="FFFF66"/>
                </a:solidFill>
                <a:latin typeface="Helvetica" pitchFamily="2" charset="0"/>
              </a:rPr>
              <a:t>Value of Production</a:t>
            </a:r>
            <a:endParaRPr lang="en-US" sz="3200" b="1" smtClean="0">
              <a:solidFill>
                <a:srgbClr val="FFFF66"/>
              </a:solidFill>
              <a:latin typeface="Helvetica" pitchFamily="2" charset="0"/>
            </a:endParaRPr>
          </a:p>
        </p:txBody>
      </p:sp>
      <p:sp>
        <p:nvSpPr>
          <p:cNvPr id="12292" name="Rectangle 3"/>
          <p:cNvSpPr>
            <a:spLocks noChangeArrowheads="1"/>
          </p:cNvSpPr>
          <p:nvPr/>
        </p:nvSpPr>
        <p:spPr bwMode="auto">
          <a:xfrm>
            <a:off x="-304800" y="6477000"/>
            <a:ext cx="1828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buFontTx/>
              <a:buNone/>
            </a:pPr>
            <a:r>
              <a:rPr lang="en-US" sz="1800" b="1">
                <a:solidFill>
                  <a:srgbClr val="B2B2B2"/>
                </a:solidFill>
              </a:rPr>
              <a:t>Jan 2009</a:t>
            </a:r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5749925" y="1403350"/>
            <a:ext cx="1828800" cy="495300"/>
          </a:xfrm>
          <a:prstGeom prst="rect">
            <a:avLst/>
          </a:prstGeom>
          <a:noFill/>
          <a:ln w="38100">
            <a:solidFill>
              <a:srgbClr val="FFFF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en-US" sz="2400" b="1">
                <a:solidFill>
                  <a:srgbClr val="FFFF66"/>
                </a:solidFill>
              </a:rPr>
              <a:t>PA - 2008</a:t>
            </a:r>
          </a:p>
        </p:txBody>
      </p:sp>
      <p:graphicFrame>
        <p:nvGraphicFramePr>
          <p:cNvPr id="12290" name="Object 5"/>
          <p:cNvGraphicFramePr>
            <a:graphicFrameLocks noChangeAspect="1"/>
          </p:cNvGraphicFramePr>
          <p:nvPr/>
        </p:nvGraphicFramePr>
        <p:xfrm>
          <a:off x="0" y="1371600"/>
          <a:ext cx="9696450" cy="5000625"/>
        </p:xfrm>
        <a:graphic>
          <a:graphicData uri="http://schemas.openxmlformats.org/presentationml/2006/ole">
            <p:oleObj spid="_x0000_s12290" name="Chart" r:id="rId3" imgW="9020059" imgH="5009987" progId="MSGraph.Chart.8">
              <p:embed followColorScheme="full"/>
            </p:oleObj>
          </a:graphicData>
        </a:graphic>
      </p:graphicFrame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4495800" y="6477000"/>
            <a:ext cx="464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800" b="1">
                <a:solidFill>
                  <a:schemeClr val="folHlink"/>
                </a:solidFill>
              </a:rPr>
              <a:t>National Ag Statistics Service-PA, USDA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0" y="0"/>
            <a:ext cx="8534400" cy="9890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US" sz="3200" b="1" smtClean="0">
                <a:solidFill>
                  <a:srgbClr val="FFFF66"/>
                </a:solidFill>
                <a:latin typeface="Helvetica" pitchFamily="2" charset="0"/>
              </a:rPr>
              <a:t>Principal Processed Vegetables</a:t>
            </a:r>
            <a:r>
              <a:rPr lang="en-US" sz="2000" b="1" smtClean="0">
                <a:solidFill>
                  <a:srgbClr val="FFFF66"/>
                </a:solidFill>
                <a:latin typeface="Helvetica" pitchFamily="2" charset="0"/>
              </a:rPr>
              <a:t/>
            </a:r>
            <a:br>
              <a:rPr lang="en-US" sz="2000" b="1" smtClean="0">
                <a:solidFill>
                  <a:srgbClr val="FFFF66"/>
                </a:solidFill>
                <a:latin typeface="Helvetica" pitchFamily="2" charset="0"/>
              </a:rPr>
            </a:br>
            <a:r>
              <a:rPr lang="en-US" sz="2000" b="1" smtClean="0">
                <a:solidFill>
                  <a:srgbClr val="FFFF66"/>
                </a:solidFill>
                <a:latin typeface="Helvetica" pitchFamily="2" charset="0"/>
              </a:rPr>
              <a:t>Pennsylvania, Value of Production</a:t>
            </a:r>
            <a:endParaRPr lang="en-US" sz="3200" b="1" smtClean="0">
              <a:solidFill>
                <a:srgbClr val="FFFF66"/>
              </a:solidFill>
              <a:latin typeface="Helvetica" pitchFamily="2" charset="0"/>
            </a:endParaRPr>
          </a:p>
        </p:txBody>
      </p:sp>
      <p:sp>
        <p:nvSpPr>
          <p:cNvPr id="13316" name="Rectangle 3"/>
          <p:cNvSpPr>
            <a:spLocks noChangeArrowheads="1"/>
          </p:cNvSpPr>
          <p:nvPr/>
        </p:nvSpPr>
        <p:spPr bwMode="auto">
          <a:xfrm>
            <a:off x="-304800" y="650875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buFontTx/>
              <a:buNone/>
            </a:pPr>
            <a:r>
              <a:rPr lang="en-US" sz="1800" b="1">
                <a:solidFill>
                  <a:srgbClr val="B2B2B2"/>
                </a:solidFill>
              </a:rPr>
              <a:t>Jan 2009</a:t>
            </a:r>
          </a:p>
        </p:txBody>
      </p:sp>
      <p:graphicFrame>
        <p:nvGraphicFramePr>
          <p:cNvPr id="13314" name="Object 4"/>
          <p:cNvGraphicFramePr>
            <a:graphicFrameLocks noChangeAspect="1"/>
          </p:cNvGraphicFramePr>
          <p:nvPr/>
        </p:nvGraphicFramePr>
        <p:xfrm>
          <a:off x="-258763" y="1212850"/>
          <a:ext cx="9402763" cy="5232400"/>
        </p:xfrm>
        <a:graphic>
          <a:graphicData uri="http://schemas.openxmlformats.org/presentationml/2006/ole">
            <p:oleObj spid="_x0000_s13314" name="Chart" r:id="rId3" imgW="9124803" imgH="5048329" progId="MSGraph.Chart.8">
              <p:embed followColorScheme="full"/>
            </p:oleObj>
          </a:graphicData>
        </a:graphic>
      </p:graphicFrame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4495800" y="6400800"/>
            <a:ext cx="464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800" b="1">
                <a:solidFill>
                  <a:schemeClr val="folHlink"/>
                </a:solidFill>
              </a:rPr>
              <a:t>National Ag Statistics Service-PA, USDA</a:t>
            </a: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4337050" y="1687513"/>
            <a:ext cx="3694113" cy="82073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742950" lvl="1" indent="-285750" algn="ctr">
              <a:buFontTx/>
              <a:buNone/>
            </a:pPr>
            <a:r>
              <a:rPr lang="en-US" sz="2000" b="1">
                <a:solidFill>
                  <a:srgbClr val="FFFF00"/>
                </a:solidFill>
              </a:rPr>
              <a:t>Processing Sweet Corn</a:t>
            </a:r>
          </a:p>
          <a:p>
            <a:pPr marL="742950" lvl="1" indent="-285750" algn="ctr">
              <a:buFontTx/>
              <a:buNone/>
            </a:pPr>
            <a:r>
              <a:rPr lang="en-US" sz="2000" b="1">
                <a:solidFill>
                  <a:srgbClr val="FFFF00"/>
                </a:solidFill>
              </a:rPr>
              <a:t>Discontinued as of 2007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209800"/>
            <a:ext cx="784860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0068" name="Rectangle 4"/>
          <p:cNvSpPr>
            <a:spLocks noChangeArrowheads="1"/>
          </p:cNvSpPr>
          <p:nvPr/>
        </p:nvSpPr>
        <p:spPr bwMode="auto">
          <a:xfrm>
            <a:off x="0" y="0"/>
            <a:ext cx="853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sz="75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Nursery &amp; 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sz="75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Greenhouse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0" y="228600"/>
            <a:ext cx="8534400" cy="609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US" sz="3200" b="1" smtClean="0">
                <a:solidFill>
                  <a:srgbClr val="FFFF66"/>
                </a:solidFill>
                <a:latin typeface="Helvetica" pitchFamily="2" charset="0"/>
              </a:rPr>
              <a:t>Tree Fruit &amp; Grapes Utilized Production</a:t>
            </a:r>
            <a:r>
              <a:rPr lang="en-US" sz="2000" b="1" smtClean="0">
                <a:solidFill>
                  <a:srgbClr val="FFFF66"/>
                </a:solidFill>
                <a:latin typeface="Helvetica" pitchFamily="2" charset="0"/>
              </a:rPr>
              <a:t/>
            </a:r>
            <a:br>
              <a:rPr lang="en-US" sz="2000" b="1" smtClean="0">
                <a:solidFill>
                  <a:srgbClr val="FFFF66"/>
                </a:solidFill>
                <a:latin typeface="Helvetica" pitchFamily="2" charset="0"/>
              </a:rPr>
            </a:br>
            <a:r>
              <a:rPr lang="en-US" sz="2000" b="1" smtClean="0">
                <a:solidFill>
                  <a:srgbClr val="FFFF66"/>
                </a:solidFill>
                <a:latin typeface="Helvetica" pitchFamily="2" charset="0"/>
              </a:rPr>
              <a:t/>
            </a:r>
            <a:br>
              <a:rPr lang="en-US" sz="2000" b="1" smtClean="0">
                <a:solidFill>
                  <a:srgbClr val="FFFF66"/>
                </a:solidFill>
                <a:latin typeface="Helvetica" pitchFamily="2" charset="0"/>
              </a:rPr>
            </a:br>
            <a:r>
              <a:rPr lang="en-US" sz="2000" b="1" i="1" smtClean="0">
                <a:solidFill>
                  <a:srgbClr val="FFFF66"/>
                </a:solidFill>
                <a:latin typeface="Helvetica" pitchFamily="2" charset="0"/>
              </a:rPr>
              <a:t>Tons Fresh Equivalent</a:t>
            </a:r>
            <a:endParaRPr lang="en-US" sz="3200" b="1" smtClean="0">
              <a:solidFill>
                <a:srgbClr val="FFFF66"/>
              </a:solidFill>
              <a:latin typeface="Helvetica" pitchFamily="2" charset="0"/>
            </a:endParaRPr>
          </a:p>
        </p:txBody>
      </p:sp>
      <p:sp>
        <p:nvSpPr>
          <p:cNvPr id="2052" name="Rectangle 3"/>
          <p:cNvSpPr>
            <a:spLocks noChangeArrowheads="1"/>
          </p:cNvSpPr>
          <p:nvPr/>
        </p:nvSpPr>
        <p:spPr bwMode="auto">
          <a:xfrm>
            <a:off x="-304800" y="640080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buFontTx/>
              <a:buNone/>
            </a:pPr>
            <a:r>
              <a:rPr lang="en-US" sz="1800" b="1">
                <a:solidFill>
                  <a:srgbClr val="B2B2B2"/>
                </a:solidFill>
              </a:rPr>
              <a:t>Jul 2009/Jan</a:t>
            </a: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-228600" y="1344613"/>
          <a:ext cx="9372600" cy="5149850"/>
        </p:xfrm>
        <a:graphic>
          <a:graphicData uri="http://schemas.openxmlformats.org/presentationml/2006/ole">
            <p:oleObj spid="_x0000_s2050" name="Chart" r:id="rId4" imgW="9458230" imgH="5029158" progId="MSGraph.Chart.8">
              <p:embed followColorScheme="full"/>
            </p:oleObj>
          </a:graphicData>
        </a:graphic>
      </p:graphicFrame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3276600" y="1905000"/>
            <a:ext cx="1752600" cy="51435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en-US" sz="2400" b="1">
                <a:solidFill>
                  <a:srgbClr val="FFCC00"/>
                </a:solidFill>
              </a:rPr>
              <a:t>PA - 2007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5791200" y="1905000"/>
            <a:ext cx="1752600" cy="514350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en-US" sz="2400" b="1">
                <a:solidFill>
                  <a:srgbClr val="FFFF00"/>
                </a:solidFill>
              </a:rPr>
              <a:t>PA - 2008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4495800" y="6400800"/>
            <a:ext cx="495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sz="1800" b="1">
                <a:solidFill>
                  <a:schemeClr val="folHlink"/>
                </a:solidFill>
              </a:rPr>
              <a:t>National Ag Statistics Service-PA, USDA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8534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3200" b="1">
                <a:solidFill>
                  <a:srgbClr val="FFFF66"/>
                </a:solidFill>
              </a:rPr>
              <a:t>Horticulture Statistics Program</a:t>
            </a:r>
            <a:br>
              <a:rPr lang="en-US" sz="3200" b="1">
                <a:solidFill>
                  <a:srgbClr val="FFFF66"/>
                </a:solidFill>
              </a:rPr>
            </a:br>
            <a:r>
              <a:rPr lang="en-US" sz="3200" b="1">
                <a:solidFill>
                  <a:srgbClr val="FFFF66"/>
                </a:solidFill>
              </a:rPr>
              <a:t>USDA, National Ag Statistics Service</a:t>
            </a:r>
          </a:p>
        </p:txBody>
      </p:sp>
      <p:graphicFrame>
        <p:nvGraphicFramePr>
          <p:cNvPr id="802851" name="Group 35"/>
          <p:cNvGraphicFramePr>
            <a:graphicFrameLocks noGrp="1"/>
          </p:cNvGraphicFramePr>
          <p:nvPr/>
        </p:nvGraphicFramePr>
        <p:xfrm>
          <a:off x="228600" y="1371600"/>
          <a:ext cx="8153400" cy="5120640"/>
        </p:xfrm>
        <a:graphic>
          <a:graphicData uri="http://schemas.openxmlformats.org/drawingml/2006/table">
            <a:tbl>
              <a:tblPr/>
              <a:tblGrid>
                <a:gridCol w="3352800"/>
                <a:gridCol w="2085975"/>
                <a:gridCol w="2714625"/>
              </a:tblGrid>
              <a:tr h="838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1" u="sng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charset="0"/>
                        </a:rPr>
                        <a:t>Survey &amp; Report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1" u="sng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charset="0"/>
                        </a:rPr>
                        <a:t>Timing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1" u="sng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charset="0"/>
                        </a:rPr>
                        <a:t>Published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Floriculture Crops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annual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late April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Nursery Crops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every 2-3 years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Summer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Floriculture &amp; Nursery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Ag Chemical Usage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every 2-3 years with Nursery Crops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summer/fall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Census of Agriculture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every 5 years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Feb 4 2009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with 2007 data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Census of Horticultural Specialties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every 10 years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2010 or 2011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with 2009 data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3041" name="Rectangle 34"/>
          <p:cNvSpPr>
            <a:spLocks noChangeArrowheads="1"/>
          </p:cNvSpPr>
          <p:nvPr/>
        </p:nvSpPr>
        <p:spPr bwMode="auto">
          <a:xfrm>
            <a:off x="4191000" y="6477000"/>
            <a:ext cx="5181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buFontTx/>
              <a:buNone/>
            </a:pPr>
            <a:r>
              <a:rPr lang="en-US" sz="1800" b="1">
                <a:solidFill>
                  <a:srgbClr val="B2B2B2"/>
                </a:solidFill>
              </a:rPr>
              <a:t>National Ag Statistics Service-PA, USDA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73288"/>
            <a:ext cx="894397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Rectangle 5"/>
          <p:cNvSpPr>
            <a:spLocks noChangeArrowheads="1"/>
          </p:cNvSpPr>
          <p:nvPr/>
        </p:nvSpPr>
        <p:spPr bwMode="auto">
          <a:xfrm>
            <a:off x="0" y="0"/>
            <a:ext cx="8534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3200" b="1">
                <a:solidFill>
                  <a:srgbClr val="FFFF66"/>
                </a:solidFill>
              </a:rPr>
              <a:t>Horticulture, includes mushrooms</a:t>
            </a:r>
            <a:br>
              <a:rPr lang="en-US" sz="3200" b="1">
                <a:solidFill>
                  <a:srgbClr val="FFFF66"/>
                </a:solidFill>
              </a:rPr>
            </a:br>
            <a:r>
              <a:rPr lang="en-US" sz="3200" b="1">
                <a:solidFill>
                  <a:srgbClr val="FFFF66"/>
                </a:solidFill>
              </a:rPr>
              <a:t>   2002 Number of Farms</a:t>
            </a:r>
          </a:p>
        </p:txBody>
      </p:sp>
      <p:sp>
        <p:nvSpPr>
          <p:cNvPr id="44036" name="Text Box 7"/>
          <p:cNvSpPr txBox="1">
            <a:spLocks noChangeArrowheads="1"/>
          </p:cNvSpPr>
          <p:nvPr/>
        </p:nvSpPr>
        <p:spPr bwMode="auto">
          <a:xfrm>
            <a:off x="-300038" y="6491288"/>
            <a:ext cx="39576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buFontTx/>
              <a:buNone/>
            </a:pPr>
            <a:r>
              <a:rPr lang="en-US" sz="1800" b="1">
                <a:solidFill>
                  <a:schemeClr val="folHlink"/>
                </a:solidFill>
              </a:rPr>
              <a:t>2002 Census of Agriculture</a:t>
            </a:r>
            <a:endParaRPr lang="en-US">
              <a:solidFill>
                <a:schemeClr val="folHlink"/>
              </a:solidFill>
            </a:endParaRPr>
          </a:p>
        </p:txBody>
      </p:sp>
      <p:sp>
        <p:nvSpPr>
          <p:cNvPr id="44037" name="Rectangle 8"/>
          <p:cNvSpPr>
            <a:spLocks noChangeArrowheads="1"/>
          </p:cNvSpPr>
          <p:nvPr/>
        </p:nvSpPr>
        <p:spPr bwMode="auto">
          <a:xfrm>
            <a:off x="4419600" y="6477000"/>
            <a:ext cx="487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800" b="1">
                <a:solidFill>
                  <a:schemeClr val="folHlink"/>
                </a:solidFill>
              </a:rPr>
              <a:t>National Ag Statistics Service-PA, USDA</a:t>
            </a:r>
          </a:p>
        </p:txBody>
      </p:sp>
      <p:sp>
        <p:nvSpPr>
          <p:cNvPr id="44038" name="Text Box 9"/>
          <p:cNvSpPr txBox="1">
            <a:spLocks noChangeArrowheads="1"/>
          </p:cNvSpPr>
          <p:nvPr/>
        </p:nvSpPr>
        <p:spPr bwMode="auto">
          <a:xfrm>
            <a:off x="863600" y="1292225"/>
            <a:ext cx="5075238" cy="465138"/>
          </a:xfrm>
          <a:prstGeom prst="rect">
            <a:avLst/>
          </a:prstGeom>
          <a:noFill/>
          <a:ln w="38100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en-US" sz="2200" b="1">
                <a:solidFill>
                  <a:srgbClr val="FFCC00"/>
                </a:solidFill>
              </a:rPr>
              <a:t>3,073 farms statewide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92288"/>
            <a:ext cx="8802688" cy="464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9" name="Rectangle 5"/>
          <p:cNvSpPr>
            <a:spLocks noChangeArrowheads="1"/>
          </p:cNvSpPr>
          <p:nvPr/>
        </p:nvSpPr>
        <p:spPr bwMode="auto">
          <a:xfrm>
            <a:off x="0" y="0"/>
            <a:ext cx="8534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3200" b="1">
                <a:solidFill>
                  <a:srgbClr val="FFFF66"/>
                </a:solidFill>
              </a:rPr>
              <a:t>Horticulture, includes mushrooms</a:t>
            </a:r>
            <a:br>
              <a:rPr lang="en-US" sz="3200" b="1">
                <a:solidFill>
                  <a:srgbClr val="FFFF66"/>
                </a:solidFill>
              </a:rPr>
            </a:br>
            <a:r>
              <a:rPr lang="en-US" sz="3200" b="1">
                <a:solidFill>
                  <a:srgbClr val="FFFF66"/>
                </a:solidFill>
              </a:rPr>
              <a:t>   2002 Sales in $1,000</a:t>
            </a:r>
          </a:p>
        </p:txBody>
      </p:sp>
      <p:sp>
        <p:nvSpPr>
          <p:cNvPr id="45060" name="Rectangle 7"/>
          <p:cNvSpPr>
            <a:spLocks noChangeArrowheads="1"/>
          </p:cNvSpPr>
          <p:nvPr/>
        </p:nvSpPr>
        <p:spPr bwMode="auto">
          <a:xfrm>
            <a:off x="4419600" y="6477000"/>
            <a:ext cx="487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800" b="1">
                <a:solidFill>
                  <a:schemeClr val="folHlink"/>
                </a:solidFill>
              </a:rPr>
              <a:t>National Ag Statistics Service-PA, USDA</a:t>
            </a:r>
          </a:p>
        </p:txBody>
      </p:sp>
      <p:sp>
        <p:nvSpPr>
          <p:cNvPr id="45061" name="Text Box 8"/>
          <p:cNvSpPr txBox="1">
            <a:spLocks noChangeArrowheads="1"/>
          </p:cNvSpPr>
          <p:nvPr/>
        </p:nvSpPr>
        <p:spPr bwMode="auto">
          <a:xfrm>
            <a:off x="-300038" y="6491288"/>
            <a:ext cx="39576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buFontTx/>
              <a:buNone/>
            </a:pPr>
            <a:r>
              <a:rPr lang="en-US" sz="1800" b="1">
                <a:solidFill>
                  <a:schemeClr val="folHlink"/>
                </a:solidFill>
              </a:rPr>
              <a:t>2002 Census of Agriculture</a:t>
            </a:r>
            <a:endParaRPr lang="en-US">
              <a:solidFill>
                <a:schemeClr val="folHlink"/>
              </a:solidFill>
            </a:endParaRPr>
          </a:p>
        </p:txBody>
      </p:sp>
      <p:sp>
        <p:nvSpPr>
          <p:cNvPr id="45062" name="Text Box 9"/>
          <p:cNvSpPr txBox="1">
            <a:spLocks noChangeArrowheads="1"/>
          </p:cNvSpPr>
          <p:nvPr/>
        </p:nvSpPr>
        <p:spPr bwMode="auto">
          <a:xfrm>
            <a:off x="725488" y="1143000"/>
            <a:ext cx="6777037" cy="465138"/>
          </a:xfrm>
          <a:prstGeom prst="rect">
            <a:avLst/>
          </a:prstGeom>
          <a:noFill/>
          <a:ln w="38100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en-US" sz="2200" b="1">
                <a:solidFill>
                  <a:srgbClr val="FFCC00"/>
                </a:solidFill>
              </a:rPr>
              <a:t>$733 million statewide, about half mushrooms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038" y="1676400"/>
            <a:ext cx="8970962" cy="476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3" name="Rectangle 6"/>
          <p:cNvSpPr>
            <a:spLocks noChangeArrowheads="1"/>
          </p:cNvSpPr>
          <p:nvPr/>
        </p:nvSpPr>
        <p:spPr bwMode="auto">
          <a:xfrm>
            <a:off x="0" y="0"/>
            <a:ext cx="8534400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3200" b="1">
                <a:solidFill>
                  <a:srgbClr val="FFFF66"/>
                </a:solidFill>
              </a:rPr>
              <a:t>Horticulture, </a:t>
            </a:r>
            <a:r>
              <a:rPr lang="en-US" b="1">
                <a:solidFill>
                  <a:srgbClr val="FFFF66"/>
                </a:solidFill>
              </a:rPr>
              <a:t>excludes 2 mushroom counties</a:t>
            </a:r>
            <a:br>
              <a:rPr lang="en-US" b="1">
                <a:solidFill>
                  <a:srgbClr val="FFFF66"/>
                </a:solidFill>
              </a:rPr>
            </a:br>
            <a:r>
              <a:rPr lang="en-US" sz="3200" b="1">
                <a:solidFill>
                  <a:srgbClr val="FFFF66"/>
                </a:solidFill>
              </a:rPr>
              <a:t>   2002 Sales in $1,000</a:t>
            </a:r>
          </a:p>
        </p:txBody>
      </p:sp>
      <p:sp>
        <p:nvSpPr>
          <p:cNvPr id="46084" name="Rectangle 8"/>
          <p:cNvSpPr>
            <a:spLocks noChangeArrowheads="1"/>
          </p:cNvSpPr>
          <p:nvPr/>
        </p:nvSpPr>
        <p:spPr bwMode="auto">
          <a:xfrm>
            <a:off x="4419600" y="6477000"/>
            <a:ext cx="487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800" b="1">
                <a:solidFill>
                  <a:schemeClr val="folHlink"/>
                </a:solidFill>
              </a:rPr>
              <a:t>National Ag Statistics Service-PA, USDA</a:t>
            </a:r>
          </a:p>
        </p:txBody>
      </p:sp>
      <p:sp>
        <p:nvSpPr>
          <p:cNvPr id="46085" name="Text Box 9"/>
          <p:cNvSpPr txBox="1">
            <a:spLocks noChangeArrowheads="1"/>
          </p:cNvSpPr>
          <p:nvPr/>
        </p:nvSpPr>
        <p:spPr bwMode="auto">
          <a:xfrm>
            <a:off x="-300038" y="6491288"/>
            <a:ext cx="39576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buFontTx/>
              <a:buNone/>
            </a:pPr>
            <a:r>
              <a:rPr lang="en-US" sz="1800" b="1">
                <a:solidFill>
                  <a:schemeClr val="folHlink"/>
                </a:solidFill>
              </a:rPr>
              <a:t>2002 Census of Agriculture</a:t>
            </a:r>
            <a:endParaRPr lang="en-US">
              <a:solidFill>
                <a:schemeClr val="folHlink"/>
              </a:solidFill>
            </a:endParaRPr>
          </a:p>
        </p:txBody>
      </p:sp>
      <p:sp>
        <p:nvSpPr>
          <p:cNvPr id="46086" name="Text Box 10"/>
          <p:cNvSpPr txBox="1">
            <a:spLocks noChangeArrowheads="1"/>
          </p:cNvSpPr>
          <p:nvPr/>
        </p:nvSpPr>
        <p:spPr bwMode="auto">
          <a:xfrm>
            <a:off x="487363" y="1166813"/>
            <a:ext cx="7165975" cy="465137"/>
          </a:xfrm>
          <a:prstGeom prst="rect">
            <a:avLst/>
          </a:prstGeom>
          <a:noFill/>
          <a:ln w="38100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en-US" sz="2200" b="1">
                <a:solidFill>
                  <a:srgbClr val="FFCC00"/>
                </a:solidFill>
              </a:rPr>
              <a:t>$367 million outside of Berks &amp; Chester counties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3"/>
          <p:cNvSpPr txBox="1">
            <a:spLocks noChangeArrowheads="1"/>
          </p:cNvSpPr>
          <p:nvPr/>
        </p:nvSpPr>
        <p:spPr bwMode="auto">
          <a:xfrm>
            <a:off x="4343400" y="6415088"/>
            <a:ext cx="455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800" b="1">
                <a:solidFill>
                  <a:schemeClr val="folHlink"/>
                </a:solidFill>
              </a:rPr>
              <a:t>National Ag Statistics Service-PA, USDA</a:t>
            </a:r>
            <a:endParaRPr lang="en-US"/>
          </a:p>
        </p:txBody>
      </p:sp>
      <p:sp>
        <p:nvSpPr>
          <p:cNvPr id="47107" name="Text Box 4"/>
          <p:cNvSpPr txBox="1">
            <a:spLocks noChangeArrowheads="1"/>
          </p:cNvSpPr>
          <p:nvPr/>
        </p:nvSpPr>
        <p:spPr bwMode="auto">
          <a:xfrm>
            <a:off x="3565525" y="1255713"/>
            <a:ext cx="35941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>
              <a:buFontTx/>
              <a:buNone/>
            </a:pPr>
            <a:r>
              <a:rPr lang="en-US" sz="1800" b="1">
                <a:solidFill>
                  <a:schemeClr val="bg2"/>
                </a:solidFill>
              </a:rPr>
              <a:t>2002 Census of Agriculture</a:t>
            </a:r>
            <a:endParaRPr lang="en-US"/>
          </a:p>
        </p:txBody>
      </p:sp>
      <p:sp>
        <p:nvSpPr>
          <p:cNvPr id="47108" name="Rectangle 5"/>
          <p:cNvSpPr>
            <a:spLocks noGrp="1" noChangeArrowheads="1"/>
          </p:cNvSpPr>
          <p:nvPr>
            <p:ph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7109" name="Picture 7" descr="Map of Nursery, Greenhouse, Floriculture, and Sod Sold as Percent of Total Market Value of Agricultural Products Sold: 20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013" y="90488"/>
            <a:ext cx="8812212" cy="678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200025" y="2125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4340" name="Rectangle 3"/>
          <p:cNvSpPr>
            <a:spLocks noChangeArrowheads="1"/>
          </p:cNvSpPr>
          <p:nvPr>
            <p:ph type="title"/>
          </p:nvPr>
        </p:nvSpPr>
        <p:spPr bwMode="auto">
          <a:xfrm>
            <a:off x="0" y="0"/>
            <a:ext cx="8534400" cy="609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US" sz="3200" b="1" smtClean="0">
                <a:solidFill>
                  <a:srgbClr val="FFFF66"/>
                </a:solidFill>
                <a:latin typeface="Helvetica" pitchFamily="2" charset="0"/>
              </a:rPr>
              <a:t>PA Nursery &amp; Greenhouse Crops</a:t>
            </a:r>
            <a:r>
              <a:rPr lang="en-US" sz="2800" b="1" smtClean="0">
                <a:solidFill>
                  <a:srgbClr val="FFFF66"/>
                </a:solidFill>
                <a:latin typeface="Helvetica" pitchFamily="2" charset="0"/>
              </a:rPr>
              <a:t/>
            </a:r>
            <a:br>
              <a:rPr lang="en-US" sz="2800" b="1" smtClean="0">
                <a:solidFill>
                  <a:srgbClr val="FFFF66"/>
                </a:solidFill>
                <a:latin typeface="Helvetica" pitchFamily="2" charset="0"/>
              </a:rPr>
            </a:br>
            <a:r>
              <a:rPr lang="en-US" sz="2800" b="1" smtClean="0">
                <a:solidFill>
                  <a:srgbClr val="FFFF66"/>
                </a:solidFill>
                <a:latin typeface="Helvetica" pitchFamily="2" charset="0"/>
              </a:rPr>
              <a:t>Most Recent Value of Sales ($000)</a:t>
            </a:r>
            <a:endParaRPr lang="en-US" sz="3200" b="1" smtClean="0">
              <a:solidFill>
                <a:srgbClr val="FFFF66"/>
              </a:solidFill>
              <a:latin typeface="Helvetica" pitchFamily="2" charset="0"/>
            </a:endParaRPr>
          </a:p>
        </p:txBody>
      </p:sp>
      <p:sp>
        <p:nvSpPr>
          <p:cNvPr id="14341" name="Rectangle 4"/>
          <p:cNvSpPr>
            <a:spLocks noChangeArrowheads="1"/>
          </p:cNvSpPr>
          <p:nvPr/>
        </p:nvSpPr>
        <p:spPr bwMode="auto">
          <a:xfrm>
            <a:off x="-381000" y="6172200"/>
            <a:ext cx="3048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buFontTx/>
              <a:buNone/>
            </a:pPr>
            <a:r>
              <a:rPr lang="en-US" sz="1800" b="1">
                <a:solidFill>
                  <a:srgbClr val="B2B2B2"/>
                </a:solidFill>
              </a:rPr>
              <a:t>Sep 2007 Nursery</a:t>
            </a:r>
          </a:p>
          <a:p>
            <a:pPr marL="742950" lvl="1" indent="-285750">
              <a:buFontTx/>
              <a:buNone/>
            </a:pPr>
            <a:r>
              <a:rPr lang="en-US" sz="1800" b="1">
                <a:solidFill>
                  <a:srgbClr val="B2B2B2"/>
                </a:solidFill>
              </a:rPr>
              <a:t>Apr 2009 Floriculture</a:t>
            </a:r>
          </a:p>
        </p:txBody>
      </p:sp>
      <p:graphicFrame>
        <p:nvGraphicFramePr>
          <p:cNvPr id="14338" name="Object 5"/>
          <p:cNvGraphicFramePr>
            <a:graphicFrameLocks noChangeAspect="1"/>
          </p:cNvGraphicFramePr>
          <p:nvPr/>
        </p:nvGraphicFramePr>
        <p:xfrm>
          <a:off x="496888" y="1304925"/>
          <a:ext cx="8369300" cy="4645025"/>
        </p:xfrm>
        <a:graphic>
          <a:graphicData uri="http://schemas.openxmlformats.org/presentationml/2006/ole">
            <p:oleObj spid="_x0000_s14338" name="Chart" r:id="rId3" imgW="9010629" imgH="5019741" progId="MSGraph.Chart.8">
              <p:embed followColorScheme="full"/>
            </p:oleObj>
          </a:graphicData>
        </a:graphic>
      </p:graphicFrame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4419600" y="6477000"/>
            <a:ext cx="487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800" b="1">
                <a:solidFill>
                  <a:schemeClr val="folHlink"/>
                </a:solidFill>
              </a:rPr>
              <a:t>National Ag Statistics Service-PA, USDA</a:t>
            </a:r>
          </a:p>
        </p:txBody>
      </p:sp>
      <p:pic>
        <p:nvPicPr>
          <p:cNvPr id="14343" name="Picture 7" descr="MPPH03760I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3962400"/>
            <a:ext cx="33528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8" descr="MPPH03758I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93975" y="1152525"/>
            <a:ext cx="2743200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0" y="1631950"/>
          <a:ext cx="9144000" cy="5226050"/>
        </p:xfrm>
        <a:graphic>
          <a:graphicData uri="http://schemas.openxmlformats.org/presentationml/2006/ole">
            <p:oleObj spid="_x0000_s15362" name="Chart" r:id="rId3" imgW="8934513" imgH="4933976" progId="MSGraph.Chart.8">
              <p:embed followColorScheme="full"/>
            </p:oleObj>
          </a:graphicData>
        </a:graphic>
      </p:graphicFrame>
      <p:sp>
        <p:nvSpPr>
          <p:cNvPr id="15363" name="Rectangle 3"/>
          <p:cNvSpPr>
            <a:spLocks noChangeArrowheads="1"/>
          </p:cNvSpPr>
          <p:nvPr>
            <p:ph type="title"/>
          </p:nvPr>
        </p:nvSpPr>
        <p:spPr bwMode="auto">
          <a:xfrm>
            <a:off x="0" y="0"/>
            <a:ext cx="8229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US" sz="3200" b="1" smtClean="0">
                <a:solidFill>
                  <a:srgbClr val="FFFF66"/>
                </a:solidFill>
                <a:latin typeface="Helvetica" pitchFamily="2" charset="0"/>
              </a:rPr>
              <a:t>PA Floriculture Crops, 2008</a:t>
            </a:r>
            <a:r>
              <a:rPr lang="en-US" sz="2800" b="1" smtClean="0">
                <a:solidFill>
                  <a:srgbClr val="FFFF66"/>
                </a:solidFill>
                <a:latin typeface="Helvetica" pitchFamily="2" charset="0"/>
              </a:rPr>
              <a:t/>
            </a:r>
            <a:br>
              <a:rPr lang="en-US" sz="2800" b="1" smtClean="0">
                <a:solidFill>
                  <a:srgbClr val="FFFF66"/>
                </a:solidFill>
                <a:latin typeface="Helvetica" pitchFamily="2" charset="0"/>
              </a:rPr>
            </a:br>
            <a:r>
              <a:rPr lang="en-US" sz="2800" b="1" i="1" smtClean="0">
                <a:solidFill>
                  <a:srgbClr val="FFFF66"/>
                </a:solidFill>
                <a:latin typeface="Helvetica" pitchFamily="2" charset="0"/>
              </a:rPr>
              <a:t>Wholesale Value of Sales = $137.9 million</a:t>
            </a:r>
            <a:endParaRPr lang="en-US" sz="3200" b="1" i="1" smtClean="0">
              <a:solidFill>
                <a:srgbClr val="FFFF66"/>
              </a:solidFill>
              <a:latin typeface="Helvetica" pitchFamily="2" charset="0"/>
            </a:endParaRP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-304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buFontTx/>
              <a:buNone/>
            </a:pPr>
            <a:r>
              <a:rPr lang="en-US" sz="1800" b="1">
                <a:solidFill>
                  <a:srgbClr val="B2B2B2"/>
                </a:solidFill>
              </a:rPr>
              <a:t>Apr 2009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304800" y="1143000"/>
            <a:ext cx="2819400" cy="730250"/>
          </a:xfrm>
          <a:prstGeom prst="rect">
            <a:avLst/>
          </a:prstGeom>
          <a:noFill/>
          <a:ln w="28575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sz="2000" b="1">
                <a:solidFill>
                  <a:srgbClr val="FFCC00"/>
                </a:solidFill>
              </a:rPr>
              <a:t>From 211 Farms with $100,000+ Sales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3124200" y="6096000"/>
            <a:ext cx="19161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2000" b="1" i="1">
                <a:solidFill>
                  <a:srgbClr val="FFFF99"/>
                </a:solidFill>
                <a:latin typeface="Arial" charset="0"/>
              </a:rPr>
              <a:t>Million Dollars</a:t>
            </a: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4495800" y="6477000"/>
            <a:ext cx="464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800" b="1">
                <a:solidFill>
                  <a:schemeClr val="folHlink"/>
                </a:solidFill>
              </a:rPr>
              <a:t>National Ag Statistics Service-PA, USDA</a:t>
            </a:r>
          </a:p>
        </p:txBody>
      </p:sp>
      <p:pic>
        <p:nvPicPr>
          <p:cNvPr id="15368" name="Picture 8" descr="MPPH03760I0000[1]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1524000"/>
            <a:ext cx="2209800" cy="1481138"/>
          </a:xfrm>
          <a:noFill/>
          <a:ln>
            <a:miter lim="800000"/>
            <a:headEnd/>
            <a:tailEnd/>
          </a:ln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0" y="1752600"/>
          <a:ext cx="9144000" cy="4648200"/>
        </p:xfrm>
        <a:graphic>
          <a:graphicData uri="http://schemas.openxmlformats.org/presentationml/2006/ole">
            <p:oleObj spid="_x0000_s16386" name="Chart" r:id="rId3" imgW="9515486" imgH="5000570" progId="MSGraph.Chart.8">
              <p:embed followColorScheme="full"/>
            </p:oleObj>
          </a:graphicData>
        </a:graphic>
      </p:graphicFrame>
      <p:sp>
        <p:nvSpPr>
          <p:cNvPr id="16387" name="Rectangle 3"/>
          <p:cNvSpPr>
            <a:spLocks noChangeArrowheads="1"/>
          </p:cNvSpPr>
          <p:nvPr>
            <p:ph type="title"/>
          </p:nvPr>
        </p:nvSpPr>
        <p:spPr bwMode="auto">
          <a:xfrm>
            <a:off x="152400" y="0"/>
            <a:ext cx="8229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US" sz="3200" b="1" smtClean="0">
                <a:solidFill>
                  <a:srgbClr val="FFFF66"/>
                </a:solidFill>
                <a:latin typeface="Helvetica" pitchFamily="2" charset="0"/>
              </a:rPr>
              <a:t>PA Nursery Crops, 2006</a:t>
            </a:r>
            <a:r>
              <a:rPr lang="en-US" sz="2800" b="1" smtClean="0">
                <a:solidFill>
                  <a:srgbClr val="FFFF66"/>
                </a:solidFill>
                <a:latin typeface="Helvetica" pitchFamily="2" charset="0"/>
              </a:rPr>
              <a:t/>
            </a:r>
            <a:br>
              <a:rPr lang="en-US" sz="2800" b="1" smtClean="0">
                <a:solidFill>
                  <a:srgbClr val="FFFF66"/>
                </a:solidFill>
                <a:latin typeface="Helvetica" pitchFamily="2" charset="0"/>
              </a:rPr>
            </a:br>
            <a:r>
              <a:rPr lang="en-US" sz="2800" b="1" i="1" smtClean="0">
                <a:solidFill>
                  <a:srgbClr val="FFFF66"/>
                </a:solidFill>
                <a:latin typeface="Helvetica" pitchFamily="2" charset="0"/>
              </a:rPr>
              <a:t>Gross Value of Sales = $113.9 million</a:t>
            </a:r>
            <a:endParaRPr lang="en-US" sz="3200" b="1" i="1" smtClean="0">
              <a:solidFill>
                <a:srgbClr val="FFFF66"/>
              </a:solidFill>
              <a:latin typeface="Helvetica" pitchFamily="2" charset="0"/>
            </a:endParaRP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304800" y="1143000"/>
            <a:ext cx="2819400" cy="730250"/>
          </a:xfrm>
          <a:prstGeom prst="rect">
            <a:avLst/>
          </a:prstGeom>
          <a:noFill/>
          <a:ln w="28575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sz="2000" b="1">
                <a:solidFill>
                  <a:srgbClr val="FFCC00"/>
                </a:solidFill>
              </a:rPr>
              <a:t>From 147 Farms with $100,000+ Sales</a:t>
            </a: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-304800" y="6477000"/>
            <a:ext cx="1981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buFontTx/>
              <a:buNone/>
            </a:pPr>
            <a:r>
              <a:rPr lang="en-US" sz="1800" b="1">
                <a:solidFill>
                  <a:srgbClr val="B2B2B2"/>
                </a:solidFill>
              </a:rPr>
              <a:t>Sep 2007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2971800" y="6096000"/>
            <a:ext cx="2362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2000" b="1" i="1">
                <a:solidFill>
                  <a:srgbClr val="FFFF99"/>
                </a:solidFill>
                <a:latin typeface="Arial" charset="0"/>
              </a:rPr>
              <a:t>Million Dollars</a:t>
            </a: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4495800" y="6477000"/>
            <a:ext cx="464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800" b="1">
                <a:solidFill>
                  <a:schemeClr val="folHlink"/>
                </a:solidFill>
              </a:rPr>
              <a:t>National Ag Statistics Service-PA, USDA</a:t>
            </a:r>
          </a:p>
        </p:txBody>
      </p:sp>
      <p:pic>
        <p:nvPicPr>
          <p:cNvPr id="16392" name="Picture 8" descr="MPPH03758I0000[1]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86513" y="3236913"/>
            <a:ext cx="2322512" cy="1509712"/>
          </a:xfrm>
          <a:noFill/>
          <a:ln>
            <a:miter lim="800000"/>
            <a:headEnd/>
            <a:tailEnd/>
          </a:ln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979" name="Rectangle 3"/>
          <p:cNvSpPr>
            <a:spLocks noChangeArrowheads="1"/>
          </p:cNvSpPr>
          <p:nvPr/>
        </p:nvSpPr>
        <p:spPr bwMode="auto">
          <a:xfrm>
            <a:off x="152400" y="0"/>
            <a:ext cx="7924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  <a:buFontTx/>
              <a:buNone/>
              <a:defRPr/>
            </a:pPr>
            <a:r>
              <a:rPr lang="en-US" sz="75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Christmas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sz="75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Trees</a:t>
            </a:r>
          </a:p>
        </p:txBody>
      </p:sp>
      <p:pic>
        <p:nvPicPr>
          <p:cNvPr id="48131" name="Picture 4" descr="1deszhra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1143000"/>
            <a:ext cx="3614738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2" name="Text Box 6"/>
          <p:cNvSpPr txBox="1">
            <a:spLocks noChangeArrowheads="1"/>
          </p:cNvSpPr>
          <p:nvPr/>
        </p:nvSpPr>
        <p:spPr bwMode="auto">
          <a:xfrm>
            <a:off x="152400" y="2971800"/>
            <a:ext cx="3810000" cy="1231900"/>
          </a:xfrm>
          <a:prstGeom prst="rect">
            <a:avLst/>
          </a:prstGeom>
          <a:noFill/>
          <a:ln w="44450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en-US" sz="2400" b="1">
                <a:solidFill>
                  <a:srgbClr val="FFCC00"/>
                </a:solidFill>
              </a:rPr>
              <a:t>Measured as part of Nursery &amp; Greenhouse statistics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85725" y="1857375"/>
          <a:ext cx="9058275" cy="5000625"/>
        </p:xfrm>
        <a:graphic>
          <a:graphicData uri="http://schemas.openxmlformats.org/presentationml/2006/ole">
            <p:oleObj spid="_x0000_s17410" name="Chart" r:id="rId3" imgW="9077350" imgH="5010155" progId="MSGraph.Chart.8">
              <p:embed followColorScheme="full"/>
            </p:oleObj>
          </a:graphicData>
        </a:graphic>
      </p:graphicFrame>
      <p:sp>
        <p:nvSpPr>
          <p:cNvPr id="17411" name="Rectangle 3"/>
          <p:cNvSpPr>
            <a:spLocks noChangeArrowheads="1"/>
          </p:cNvSpPr>
          <p:nvPr>
            <p:ph type="title"/>
          </p:nvPr>
        </p:nvSpPr>
        <p:spPr bwMode="auto">
          <a:xfrm>
            <a:off x="0" y="0"/>
            <a:ext cx="8534400" cy="990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US" sz="3200" b="1" smtClean="0">
                <a:solidFill>
                  <a:srgbClr val="FFFF66"/>
                </a:solidFill>
                <a:latin typeface="Helvetica" pitchFamily="2" charset="0"/>
              </a:rPr>
              <a:t>PA Cut Christmas Tree Acreage, 1998</a:t>
            </a:r>
            <a:r>
              <a:rPr lang="en-US" sz="2800" b="1" smtClean="0">
                <a:solidFill>
                  <a:srgbClr val="FFFF66"/>
                </a:solidFill>
                <a:latin typeface="Helvetica" pitchFamily="2" charset="0"/>
              </a:rPr>
              <a:t/>
            </a:r>
            <a:br>
              <a:rPr lang="en-US" sz="2800" b="1" smtClean="0">
                <a:solidFill>
                  <a:srgbClr val="FFFF66"/>
                </a:solidFill>
                <a:latin typeface="Helvetica" pitchFamily="2" charset="0"/>
              </a:rPr>
            </a:br>
            <a:r>
              <a:rPr lang="en-US" sz="2800" b="1" smtClean="0">
                <a:solidFill>
                  <a:srgbClr val="FFFF66"/>
                </a:solidFill>
                <a:latin typeface="Helvetica" pitchFamily="2" charset="0"/>
              </a:rPr>
              <a:t>Production by Species</a:t>
            </a:r>
            <a:endParaRPr lang="en-US" sz="3200" b="1" smtClean="0">
              <a:solidFill>
                <a:srgbClr val="FFFF66"/>
              </a:solidFill>
              <a:latin typeface="Helvetica" pitchFamily="2" charset="0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-304800" y="6400800"/>
            <a:ext cx="396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buFontTx/>
              <a:buNone/>
            </a:pPr>
            <a:r>
              <a:rPr lang="en-US" sz="1800" b="1">
                <a:solidFill>
                  <a:srgbClr val="B2B2B2"/>
                </a:solidFill>
              </a:rPr>
              <a:t>1998 Census of Horticulture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228600" y="1219200"/>
            <a:ext cx="5029200" cy="495300"/>
          </a:xfrm>
          <a:prstGeom prst="rect">
            <a:avLst/>
          </a:prstGeom>
          <a:noFill/>
          <a:ln w="38100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en-US" sz="2400" b="1">
                <a:solidFill>
                  <a:srgbClr val="FFCC00"/>
                </a:solidFill>
              </a:rPr>
              <a:t>from Farms with $10,000+ Sales</a:t>
            </a: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4495800" y="6400800"/>
            <a:ext cx="464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800" b="1">
                <a:solidFill>
                  <a:schemeClr val="folHlink"/>
                </a:solidFill>
              </a:rPr>
              <a:t>National Ag Statistics Service-PA, USDA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0" y="0"/>
            <a:ext cx="8534400" cy="609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US" sz="3200" b="1" smtClean="0">
                <a:solidFill>
                  <a:srgbClr val="FFFF66"/>
                </a:solidFill>
                <a:latin typeface="Helvetica" pitchFamily="2" charset="0"/>
              </a:rPr>
              <a:t>Tree Fruit &amp; Grapes</a:t>
            </a:r>
            <a:r>
              <a:rPr lang="en-US" sz="2000" b="1" smtClean="0">
                <a:solidFill>
                  <a:srgbClr val="FFFF66"/>
                </a:solidFill>
                <a:latin typeface="Helvetica" pitchFamily="2" charset="0"/>
              </a:rPr>
              <a:t/>
            </a:r>
            <a:br>
              <a:rPr lang="en-US" sz="2000" b="1" smtClean="0">
                <a:solidFill>
                  <a:srgbClr val="FFFF66"/>
                </a:solidFill>
                <a:latin typeface="Helvetica" pitchFamily="2" charset="0"/>
              </a:rPr>
            </a:br>
            <a:r>
              <a:rPr lang="en-US" sz="3200" b="1" smtClean="0">
                <a:solidFill>
                  <a:srgbClr val="FFFF66"/>
                </a:solidFill>
                <a:latin typeface="Helvetica" pitchFamily="2" charset="0"/>
              </a:rPr>
              <a:t>Value of Utilized Production</a:t>
            </a:r>
          </a:p>
        </p:txBody>
      </p:sp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-304800" y="64008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buFontTx/>
              <a:buNone/>
            </a:pPr>
            <a:r>
              <a:rPr lang="en-US" sz="1800" b="1">
                <a:solidFill>
                  <a:srgbClr val="B2B2B2"/>
                </a:solidFill>
              </a:rPr>
              <a:t>Jul 2009/Jan</a:t>
            </a:r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0" y="1524000"/>
          <a:ext cx="9080500" cy="5029200"/>
        </p:xfrm>
        <a:graphic>
          <a:graphicData uri="http://schemas.openxmlformats.org/presentationml/2006/ole">
            <p:oleObj spid="_x0000_s3074" name="Chart" r:id="rId3" imgW="9077314" imgH="5029158" progId="MSGraph.Chart.8">
              <p:embed followColorScheme="full"/>
            </p:oleObj>
          </a:graphicData>
        </a:graphic>
      </p:graphicFrame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6816725" y="2125663"/>
            <a:ext cx="2046288" cy="576262"/>
          </a:xfrm>
          <a:prstGeom prst="rect">
            <a:avLst/>
          </a:prstGeom>
          <a:noFill/>
          <a:ln w="57150">
            <a:solidFill>
              <a:srgbClr val="FE9E2A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en-US" b="1">
                <a:solidFill>
                  <a:srgbClr val="FE9E2A"/>
                </a:solidFill>
              </a:rPr>
              <a:t>PA - 2008</a:t>
            </a: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4495800" y="6400800"/>
            <a:ext cx="464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sz="1800" b="1">
                <a:solidFill>
                  <a:schemeClr val="folHlink"/>
                </a:solidFill>
              </a:rPr>
              <a:t>National Ag Statistics Service-PA, USDA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3"/>
          <p:cNvSpPr txBox="1">
            <a:spLocks noChangeArrowheads="1"/>
          </p:cNvSpPr>
          <p:nvPr/>
        </p:nvSpPr>
        <p:spPr bwMode="auto">
          <a:xfrm>
            <a:off x="4343400" y="6400800"/>
            <a:ext cx="455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800" b="1">
                <a:solidFill>
                  <a:schemeClr val="folHlink"/>
                </a:solidFill>
              </a:rPr>
              <a:t>National Ag Statistics Service-PA, USDA</a:t>
            </a:r>
            <a:endParaRPr lang="en-US"/>
          </a:p>
        </p:txBody>
      </p:sp>
      <p:sp>
        <p:nvSpPr>
          <p:cNvPr id="49155" name="Text Box 4"/>
          <p:cNvSpPr txBox="1">
            <a:spLocks noChangeArrowheads="1"/>
          </p:cNvSpPr>
          <p:nvPr/>
        </p:nvSpPr>
        <p:spPr bwMode="auto">
          <a:xfrm>
            <a:off x="3581400" y="1295400"/>
            <a:ext cx="3603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algn="ctr">
              <a:buFontTx/>
              <a:buNone/>
            </a:pPr>
            <a:r>
              <a:rPr lang="en-US" sz="1800" b="1">
                <a:solidFill>
                  <a:schemeClr val="bg2"/>
                </a:solidFill>
              </a:rPr>
              <a:t>2002 Census of Agriculture</a:t>
            </a:r>
            <a:endParaRPr lang="en-US"/>
          </a:p>
        </p:txBody>
      </p:sp>
      <p:sp>
        <p:nvSpPr>
          <p:cNvPr id="49156" name="Rectangle 5"/>
          <p:cNvSpPr>
            <a:spLocks noGrp="1" noChangeArrowheads="1"/>
          </p:cNvSpPr>
          <p:nvPr>
            <p:ph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pic>
        <p:nvPicPr>
          <p:cNvPr id="49157" name="Picture 7" descr="Map of Cut Christmas Trees and Short Rotation Woody Crops Sold as Percent of Total Market Value of Agricultural Products Sold: 20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013" y="90488"/>
            <a:ext cx="8812212" cy="678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-381000" y="1447800"/>
          <a:ext cx="9525000" cy="5410200"/>
        </p:xfrm>
        <a:graphic>
          <a:graphicData uri="http://schemas.openxmlformats.org/presentationml/2006/ole">
            <p:oleObj spid="_x0000_s18434" name="Chart" r:id="rId4" imgW="9525000" imgH="5248275" progId="MSGraph.Chart.8">
              <p:embed followColorScheme="full"/>
            </p:oleObj>
          </a:graphicData>
        </a:graphic>
      </p:graphicFrame>
      <p:sp>
        <p:nvSpPr>
          <p:cNvPr id="18435" name="Rectangle 3"/>
          <p:cNvSpPr>
            <a:spLocks noChangeArrowheads="1"/>
          </p:cNvSpPr>
          <p:nvPr>
            <p:ph type="title"/>
          </p:nvPr>
        </p:nvSpPr>
        <p:spPr bwMode="auto">
          <a:xfrm>
            <a:off x="0" y="0"/>
            <a:ext cx="8534400" cy="838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US" sz="3200" b="1" smtClean="0">
                <a:solidFill>
                  <a:srgbClr val="FFFF66"/>
                </a:solidFill>
                <a:latin typeface="Helvetica" pitchFamily="2" charset="0"/>
              </a:rPr>
              <a:t>Cut Christmas Trees, 2007</a:t>
            </a:r>
            <a:br>
              <a:rPr lang="en-US" sz="3200" b="1" smtClean="0">
                <a:solidFill>
                  <a:srgbClr val="FFFF66"/>
                </a:solidFill>
                <a:latin typeface="Helvetica" pitchFamily="2" charset="0"/>
              </a:rPr>
            </a:br>
            <a:r>
              <a:rPr lang="en-US" sz="3000" b="1" smtClean="0">
                <a:solidFill>
                  <a:srgbClr val="FFFF66"/>
                </a:solidFill>
                <a:latin typeface="Helvetica" pitchFamily="2" charset="0"/>
              </a:rPr>
              <a:t>Farms in Production, States &gt;1,000 farms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-304800" y="6477000"/>
            <a:ext cx="3810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buFontTx/>
              <a:buNone/>
            </a:pPr>
            <a:r>
              <a:rPr lang="en-US" sz="1800" b="1">
                <a:solidFill>
                  <a:srgbClr val="B2B2B2"/>
                </a:solidFill>
              </a:rPr>
              <a:t>2007 Census of Agriculture</a:t>
            </a: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4572000" y="6477000"/>
            <a:ext cx="480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800" b="1">
                <a:solidFill>
                  <a:schemeClr val="folHlink"/>
                </a:solidFill>
              </a:rPr>
              <a:t>National Ag Statistics Service-PA, USDA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5951538" y="1928813"/>
            <a:ext cx="2209800" cy="434975"/>
          </a:xfrm>
          <a:prstGeom prst="rect">
            <a:avLst/>
          </a:prstGeom>
          <a:noFill/>
          <a:ln w="38100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en-US" sz="2000" b="1">
                <a:solidFill>
                  <a:srgbClr val="FFCC00"/>
                </a:solidFill>
              </a:rPr>
              <a:t>From All Farms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8" name="Object 6"/>
          <p:cNvGraphicFramePr>
            <a:graphicFrameLocks noChangeAspect="1"/>
          </p:cNvGraphicFramePr>
          <p:nvPr/>
        </p:nvGraphicFramePr>
        <p:xfrm>
          <a:off x="-381000" y="1447800"/>
          <a:ext cx="9525000" cy="5410200"/>
        </p:xfrm>
        <a:graphic>
          <a:graphicData uri="http://schemas.openxmlformats.org/presentationml/2006/ole">
            <p:oleObj spid="_x0000_s19458" name="Chart" r:id="rId3" imgW="9525000" imgH="5248275" progId="MSGraph.Chart.8">
              <p:embed followColorScheme="full"/>
            </p:oleObj>
          </a:graphicData>
        </a:graphic>
      </p:graphicFrame>
      <p:sp>
        <p:nvSpPr>
          <p:cNvPr id="19459" name="Rectangle 4"/>
          <p:cNvSpPr>
            <a:spLocks noChangeArrowheads="1"/>
          </p:cNvSpPr>
          <p:nvPr>
            <p:ph type="title"/>
          </p:nvPr>
        </p:nvSpPr>
        <p:spPr bwMode="auto">
          <a:xfrm>
            <a:off x="0" y="0"/>
            <a:ext cx="8534400" cy="838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US" sz="3200" b="1" smtClean="0">
                <a:solidFill>
                  <a:srgbClr val="FFFF66"/>
                </a:solidFill>
                <a:latin typeface="Helvetica" pitchFamily="2" charset="0"/>
              </a:rPr>
              <a:t>Cut Christmas Trees, 2007</a:t>
            </a:r>
            <a:br>
              <a:rPr lang="en-US" sz="3200" b="1" smtClean="0">
                <a:solidFill>
                  <a:srgbClr val="FFFF66"/>
                </a:solidFill>
                <a:latin typeface="Helvetica" pitchFamily="2" charset="0"/>
              </a:rPr>
            </a:br>
            <a:r>
              <a:rPr lang="en-US" sz="3200" b="1" smtClean="0">
                <a:solidFill>
                  <a:srgbClr val="FFFF66"/>
                </a:solidFill>
                <a:latin typeface="Helvetica" pitchFamily="2" charset="0"/>
              </a:rPr>
              <a:t>Acres in Production, States &gt; 10,000 ac.</a:t>
            </a:r>
          </a:p>
        </p:txBody>
      </p:sp>
      <p:sp>
        <p:nvSpPr>
          <p:cNvPr id="19460" name="Rectangle 5"/>
          <p:cNvSpPr>
            <a:spLocks noChangeArrowheads="1"/>
          </p:cNvSpPr>
          <p:nvPr/>
        </p:nvSpPr>
        <p:spPr bwMode="auto">
          <a:xfrm>
            <a:off x="-304800" y="6477000"/>
            <a:ext cx="3810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buFontTx/>
              <a:buNone/>
            </a:pPr>
            <a:r>
              <a:rPr lang="en-US" sz="1800" b="1">
                <a:solidFill>
                  <a:srgbClr val="B2B2B2"/>
                </a:solidFill>
              </a:rPr>
              <a:t>2007 Census of Agriculture</a:t>
            </a:r>
          </a:p>
        </p:txBody>
      </p:sp>
      <p:sp>
        <p:nvSpPr>
          <p:cNvPr id="19461" name="Text Box 7"/>
          <p:cNvSpPr txBox="1">
            <a:spLocks noChangeArrowheads="1"/>
          </p:cNvSpPr>
          <p:nvPr/>
        </p:nvSpPr>
        <p:spPr bwMode="auto">
          <a:xfrm>
            <a:off x="6062663" y="1931988"/>
            <a:ext cx="2209800" cy="434975"/>
          </a:xfrm>
          <a:prstGeom prst="rect">
            <a:avLst/>
          </a:prstGeom>
          <a:noFill/>
          <a:ln w="38100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en-US" sz="2000" b="1">
                <a:solidFill>
                  <a:srgbClr val="FFCC00"/>
                </a:solidFill>
              </a:rPr>
              <a:t>From All Farms</a:t>
            </a:r>
          </a:p>
        </p:txBody>
      </p:sp>
      <p:sp>
        <p:nvSpPr>
          <p:cNvPr id="19462" name="Rectangle 8"/>
          <p:cNvSpPr>
            <a:spLocks noChangeArrowheads="1"/>
          </p:cNvSpPr>
          <p:nvPr/>
        </p:nvSpPr>
        <p:spPr bwMode="auto">
          <a:xfrm>
            <a:off x="4572000" y="6477000"/>
            <a:ext cx="480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800" b="1">
                <a:solidFill>
                  <a:schemeClr val="folHlink"/>
                </a:solidFill>
              </a:rPr>
              <a:t>National Ag Statistics Service-PA, USDA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-381000" y="1447800"/>
          <a:ext cx="9525000" cy="5410200"/>
        </p:xfrm>
        <a:graphic>
          <a:graphicData uri="http://schemas.openxmlformats.org/presentationml/2006/ole">
            <p:oleObj spid="_x0000_s20482" name="Chart" r:id="rId3" imgW="9525000" imgH="5248351" progId="MSGraph.Chart.8">
              <p:embed followColorScheme="full"/>
            </p:oleObj>
          </a:graphicData>
        </a:graphic>
      </p:graphicFrame>
      <p:sp>
        <p:nvSpPr>
          <p:cNvPr id="20483" name="Rectangle 3"/>
          <p:cNvSpPr>
            <a:spLocks noChangeArrowheads="1"/>
          </p:cNvSpPr>
          <p:nvPr>
            <p:ph type="title"/>
          </p:nvPr>
        </p:nvSpPr>
        <p:spPr bwMode="auto">
          <a:xfrm>
            <a:off x="0" y="0"/>
            <a:ext cx="8534400" cy="838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US" sz="3200" b="1" smtClean="0">
                <a:solidFill>
                  <a:srgbClr val="FFFF66"/>
                </a:solidFill>
                <a:latin typeface="Helvetica" pitchFamily="2" charset="0"/>
              </a:rPr>
              <a:t>Cut Christmas Trees, 2007</a:t>
            </a:r>
            <a:br>
              <a:rPr lang="en-US" sz="3200" b="1" smtClean="0">
                <a:solidFill>
                  <a:srgbClr val="FFFF66"/>
                </a:solidFill>
                <a:latin typeface="Helvetica" pitchFamily="2" charset="0"/>
              </a:rPr>
            </a:br>
            <a:r>
              <a:rPr lang="en-US" sz="3000" b="1" smtClean="0">
                <a:solidFill>
                  <a:srgbClr val="FFFF66"/>
                </a:solidFill>
                <a:latin typeface="Helvetica" pitchFamily="2" charset="0"/>
              </a:rPr>
              <a:t>Number of Trees Cut , States &gt; 1/2 million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-304800" y="6477000"/>
            <a:ext cx="3810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buFontTx/>
              <a:buNone/>
            </a:pPr>
            <a:r>
              <a:rPr lang="en-US" sz="1800" b="1">
                <a:solidFill>
                  <a:srgbClr val="B2B2B2"/>
                </a:solidFill>
              </a:rPr>
              <a:t>2007 Census of Agriculture</a:t>
            </a:r>
          </a:p>
        </p:txBody>
      </p:sp>
      <p:sp>
        <p:nvSpPr>
          <p:cNvPr id="20485" name="Rectangle 6"/>
          <p:cNvSpPr>
            <a:spLocks noChangeArrowheads="1"/>
          </p:cNvSpPr>
          <p:nvPr/>
        </p:nvSpPr>
        <p:spPr bwMode="auto">
          <a:xfrm>
            <a:off x="4572000" y="6477000"/>
            <a:ext cx="480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800" b="1">
                <a:solidFill>
                  <a:schemeClr val="folHlink"/>
                </a:solidFill>
              </a:rPr>
              <a:t>National Ag Statistics Service-PA, USDA</a:t>
            </a:r>
          </a:p>
        </p:txBody>
      </p:sp>
      <p:sp>
        <p:nvSpPr>
          <p:cNvPr id="20486" name="Text Box 8"/>
          <p:cNvSpPr txBox="1">
            <a:spLocks noChangeArrowheads="1"/>
          </p:cNvSpPr>
          <p:nvPr/>
        </p:nvSpPr>
        <p:spPr bwMode="auto">
          <a:xfrm>
            <a:off x="6286500" y="1890713"/>
            <a:ext cx="2209800" cy="434975"/>
          </a:xfrm>
          <a:prstGeom prst="rect">
            <a:avLst/>
          </a:prstGeom>
          <a:noFill/>
          <a:ln w="38100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en-US" sz="2000" b="1">
                <a:solidFill>
                  <a:srgbClr val="FFCC00"/>
                </a:solidFill>
              </a:rPr>
              <a:t>From All Farms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229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US" sz="3200" b="1" smtClean="0">
                <a:solidFill>
                  <a:srgbClr val="FFFF99"/>
                </a:solidFill>
                <a:latin typeface="Helvetica" pitchFamily="2" charset="0"/>
              </a:rPr>
              <a:t>Cut Christmas Trees Sold, </a:t>
            </a:r>
            <a:br>
              <a:rPr lang="en-US" sz="3200" b="1" smtClean="0">
                <a:solidFill>
                  <a:srgbClr val="FFFF99"/>
                </a:solidFill>
                <a:latin typeface="Helvetica" pitchFamily="2" charset="0"/>
              </a:rPr>
            </a:br>
            <a:r>
              <a:rPr lang="en-US" sz="3200" b="1" smtClean="0">
                <a:solidFill>
                  <a:srgbClr val="FFFF99"/>
                </a:solidFill>
                <a:latin typeface="Helvetica" pitchFamily="2" charset="0"/>
              </a:rPr>
              <a:t>2000 &amp; 2003, Selected States</a:t>
            </a:r>
          </a:p>
        </p:txBody>
      </p:sp>
      <p:graphicFrame>
        <p:nvGraphicFramePr>
          <p:cNvPr id="21506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228600" y="1219200"/>
          <a:ext cx="8229600" cy="5491163"/>
        </p:xfrm>
        <a:graphic>
          <a:graphicData uri="http://schemas.openxmlformats.org/presentationml/2006/ole">
            <p:oleObj spid="_x0000_s21506" name="Chart" r:id="rId3" imgW="6096361" imgH="4067684" progId="MSGraph.Chart.8">
              <p:embed followColorScheme="full"/>
            </p:oleObj>
          </a:graphicData>
        </a:graphic>
      </p:graphicFrame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4572000" y="1600200"/>
            <a:ext cx="2286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endParaRPr lang="en-US"/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3200400" y="1143000"/>
            <a:ext cx="3962400" cy="404813"/>
          </a:xfrm>
          <a:prstGeom prst="rect">
            <a:avLst/>
          </a:prstGeom>
          <a:noFill/>
          <a:ln w="38100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None/>
            </a:pPr>
            <a:r>
              <a:rPr lang="en-US" sz="1800">
                <a:solidFill>
                  <a:srgbClr val="FFCC00"/>
                </a:solidFill>
              </a:rPr>
              <a:t>from Farms with $100,000+ Sales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3032125" y="3192463"/>
            <a:ext cx="5270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2438400" y="3352800"/>
            <a:ext cx="774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800">
                <a:solidFill>
                  <a:srgbClr val="FF9900"/>
                </a:solidFill>
              </a:rPr>
              <a:t>+24%</a:t>
            </a: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3352800" y="4114800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800">
                <a:solidFill>
                  <a:srgbClr val="FF9900"/>
                </a:solidFill>
              </a:rPr>
              <a:t>+1%</a:t>
            </a: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4343400" y="4114800"/>
            <a:ext cx="717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800">
                <a:solidFill>
                  <a:srgbClr val="FF9900"/>
                </a:solidFill>
              </a:rPr>
              <a:t>-14%</a:t>
            </a: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5257800" y="4495800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800">
                <a:solidFill>
                  <a:srgbClr val="FF9900"/>
                </a:solidFill>
              </a:rPr>
              <a:t>+6%</a:t>
            </a:r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6096000" y="1752600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800">
                <a:solidFill>
                  <a:srgbClr val="FF9900"/>
                </a:solidFill>
              </a:rPr>
              <a:t>+8%</a:t>
            </a: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-228600" y="6491288"/>
            <a:ext cx="1543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>
              <a:buFontTx/>
              <a:buNone/>
            </a:pPr>
            <a:r>
              <a:rPr lang="en-US" sz="1800" b="1">
                <a:solidFill>
                  <a:srgbClr val="B2B2B2"/>
                </a:solidFill>
              </a:rPr>
              <a:t>Jul 2004</a:t>
            </a: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4419600" y="6491288"/>
            <a:ext cx="455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800" b="1">
                <a:solidFill>
                  <a:schemeClr val="folHlink"/>
                </a:solidFill>
              </a:rPr>
              <a:t>National Ag Statistics Service-PA, USDA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229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US" sz="3200" b="1" smtClean="0">
                <a:solidFill>
                  <a:srgbClr val="FFFF99"/>
                </a:solidFill>
                <a:latin typeface="Helvetica" pitchFamily="2" charset="0"/>
              </a:rPr>
              <a:t>Christmas Tree Inventory, </a:t>
            </a:r>
            <a:br>
              <a:rPr lang="en-US" sz="3200" b="1" smtClean="0">
                <a:solidFill>
                  <a:srgbClr val="FFFF99"/>
                </a:solidFill>
                <a:latin typeface="Helvetica" pitchFamily="2" charset="0"/>
              </a:rPr>
            </a:br>
            <a:r>
              <a:rPr lang="en-US" sz="3200" b="1" smtClean="0">
                <a:solidFill>
                  <a:srgbClr val="FFFF99"/>
                </a:solidFill>
                <a:latin typeface="Helvetica" pitchFamily="2" charset="0"/>
              </a:rPr>
              <a:t>Jan 1, 2001 &amp; 2004, Selected States</a:t>
            </a:r>
          </a:p>
        </p:txBody>
      </p:sp>
      <p:graphicFrame>
        <p:nvGraphicFramePr>
          <p:cNvPr id="22530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228600" y="1219200"/>
          <a:ext cx="8229600" cy="5491163"/>
        </p:xfrm>
        <a:graphic>
          <a:graphicData uri="http://schemas.openxmlformats.org/presentationml/2006/ole">
            <p:oleObj spid="_x0000_s22530" name="Chart" r:id="rId3" imgW="6096361" imgH="4067684" progId="MSGraph.Chart.8">
              <p:embed followColorScheme="full"/>
            </p:oleObj>
          </a:graphicData>
        </a:graphic>
      </p:graphicFrame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4572000" y="1600200"/>
            <a:ext cx="2286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endParaRPr lang="en-US"/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3200400" y="1143000"/>
            <a:ext cx="3962400" cy="404813"/>
          </a:xfrm>
          <a:prstGeom prst="rect">
            <a:avLst/>
          </a:prstGeom>
          <a:noFill/>
          <a:ln w="38100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None/>
            </a:pPr>
            <a:r>
              <a:rPr lang="en-US" sz="1800">
                <a:solidFill>
                  <a:srgbClr val="FFCC00"/>
                </a:solidFill>
              </a:rPr>
              <a:t>from Farms with $100,000+ Sales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3032125" y="3192463"/>
            <a:ext cx="5270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2590800" y="3352800"/>
            <a:ext cx="774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800">
                <a:solidFill>
                  <a:srgbClr val="FF9900"/>
                </a:solidFill>
              </a:rPr>
              <a:t>+30%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3429000" y="4038600"/>
            <a:ext cx="774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800">
                <a:solidFill>
                  <a:srgbClr val="FF9900"/>
                </a:solidFill>
              </a:rPr>
              <a:t>+48%</a:t>
            </a: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4343400" y="3886200"/>
            <a:ext cx="717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800">
                <a:solidFill>
                  <a:srgbClr val="FF9900"/>
                </a:solidFill>
              </a:rPr>
              <a:t>-32%</a:t>
            </a: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5181600" y="4343400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800">
                <a:solidFill>
                  <a:srgbClr val="FF9900"/>
                </a:solidFill>
              </a:rPr>
              <a:t>+8%</a:t>
            </a: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5867400" y="1828800"/>
            <a:ext cx="774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800">
                <a:solidFill>
                  <a:srgbClr val="FF9900"/>
                </a:solidFill>
              </a:rPr>
              <a:t>+14%</a:t>
            </a:r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-228600" y="6491288"/>
            <a:ext cx="1543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>
              <a:buFontTx/>
              <a:buNone/>
            </a:pPr>
            <a:r>
              <a:rPr lang="en-US" sz="1800" b="1">
                <a:solidFill>
                  <a:srgbClr val="B2B2B2"/>
                </a:solidFill>
              </a:rPr>
              <a:t>Jul 2004</a:t>
            </a:r>
          </a:p>
        </p:txBody>
      </p:sp>
      <p:sp>
        <p:nvSpPr>
          <p:cNvPr id="22541" name="Text Box 13"/>
          <p:cNvSpPr txBox="1">
            <a:spLocks noChangeArrowheads="1"/>
          </p:cNvSpPr>
          <p:nvPr/>
        </p:nvSpPr>
        <p:spPr bwMode="auto">
          <a:xfrm>
            <a:off x="4419600" y="6491288"/>
            <a:ext cx="455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800" b="1">
                <a:solidFill>
                  <a:schemeClr val="folHlink"/>
                </a:solidFill>
              </a:rPr>
              <a:t>National Ag Statistics Service-PA, USDA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69421" name="Group 397"/>
          <p:cNvGraphicFramePr>
            <a:graphicFrameLocks noGrp="1"/>
          </p:cNvGraphicFramePr>
          <p:nvPr/>
        </p:nvGraphicFramePr>
        <p:xfrm>
          <a:off x="457200" y="1905000"/>
          <a:ext cx="8153400" cy="4114802"/>
        </p:xfrm>
        <a:graphic>
          <a:graphicData uri="http://schemas.openxmlformats.org/drawingml/2006/table">
            <a:tbl>
              <a:tblPr/>
              <a:tblGrid>
                <a:gridCol w="1371600"/>
                <a:gridCol w="1524000"/>
                <a:gridCol w="1752600"/>
                <a:gridCol w="2057400"/>
                <a:gridCol w="1447800"/>
              </a:tblGrid>
              <a:tr h="838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Producers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Trees Sold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Gross Sales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dollars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% Sold Wholesale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Mich.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58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1,852,000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22,636,000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88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N C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105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2,090,000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42,840,000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95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Oregon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104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4,734,000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82,226,000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98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Penn.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71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723,000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13,905,000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87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Wash.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21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490,000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9,005,000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88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1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17 State Total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456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10,315,000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183,274,000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" charset="0"/>
                        </a:rPr>
                        <a:t>91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0228" name="Rectangle 84"/>
          <p:cNvSpPr>
            <a:spLocks noChangeArrowheads="1"/>
          </p:cNvSpPr>
          <p:nvPr/>
        </p:nvSpPr>
        <p:spPr bwMode="auto">
          <a:xfrm>
            <a:off x="0" y="0"/>
            <a:ext cx="8534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3200" b="1">
                <a:solidFill>
                  <a:srgbClr val="FFFF66"/>
                </a:solidFill>
              </a:rPr>
              <a:t>Cut Christmas Trees, 2003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3200" b="1">
                <a:solidFill>
                  <a:srgbClr val="FFFF66"/>
                </a:solidFill>
              </a:rPr>
              <a:t>Selected States</a:t>
            </a:r>
          </a:p>
        </p:txBody>
      </p:sp>
      <p:sp>
        <p:nvSpPr>
          <p:cNvPr id="50229" name="Text Box 85"/>
          <p:cNvSpPr txBox="1">
            <a:spLocks noChangeArrowheads="1"/>
          </p:cNvSpPr>
          <p:nvPr/>
        </p:nvSpPr>
        <p:spPr bwMode="auto">
          <a:xfrm>
            <a:off x="3886200" y="1219200"/>
            <a:ext cx="3962400" cy="404813"/>
          </a:xfrm>
          <a:prstGeom prst="rect">
            <a:avLst/>
          </a:prstGeom>
          <a:noFill/>
          <a:ln w="38100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en-US" sz="1800" b="1">
                <a:solidFill>
                  <a:srgbClr val="FFCC00"/>
                </a:solidFill>
              </a:rPr>
              <a:t>from Farms with $100,000+ Sales</a:t>
            </a:r>
          </a:p>
        </p:txBody>
      </p:sp>
      <p:sp>
        <p:nvSpPr>
          <p:cNvPr id="50230" name="Rectangle 86"/>
          <p:cNvSpPr>
            <a:spLocks noChangeArrowheads="1"/>
          </p:cNvSpPr>
          <p:nvPr/>
        </p:nvSpPr>
        <p:spPr bwMode="auto">
          <a:xfrm>
            <a:off x="-381000" y="64008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buFontTx/>
              <a:buNone/>
            </a:pPr>
            <a:r>
              <a:rPr lang="en-US" sz="1800" b="1">
                <a:solidFill>
                  <a:srgbClr val="B2B2B2"/>
                </a:solidFill>
              </a:rPr>
              <a:t>Jul 2004</a:t>
            </a:r>
          </a:p>
        </p:txBody>
      </p:sp>
      <p:sp>
        <p:nvSpPr>
          <p:cNvPr id="50231" name="Rectangle 87"/>
          <p:cNvSpPr>
            <a:spLocks noChangeArrowheads="1"/>
          </p:cNvSpPr>
          <p:nvPr/>
        </p:nvSpPr>
        <p:spPr bwMode="auto">
          <a:xfrm>
            <a:off x="4419600" y="6477000"/>
            <a:ext cx="472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800" b="1">
                <a:solidFill>
                  <a:schemeClr val="folHlink"/>
                </a:solidFill>
              </a:rPr>
              <a:t>National Ag Statistics Service-PA, USDA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853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3200" b="1">
                <a:solidFill>
                  <a:srgbClr val="FFFF66"/>
                </a:solidFill>
                <a:latin typeface="Arial" charset="0"/>
              </a:rPr>
              <a:t>Cut Christmas Trees, 2006</a:t>
            </a:r>
            <a:br>
              <a:rPr lang="en-US" sz="3200" b="1">
                <a:solidFill>
                  <a:srgbClr val="FFFF66"/>
                </a:solidFill>
                <a:latin typeface="Arial" charset="0"/>
              </a:rPr>
            </a:br>
            <a:r>
              <a:rPr lang="en-US" sz="3000" b="1">
                <a:solidFill>
                  <a:srgbClr val="FFFF66"/>
                </a:solidFill>
                <a:latin typeface="Arial" charset="0"/>
              </a:rPr>
              <a:t>Pennsylvania</a:t>
            </a:r>
          </a:p>
        </p:txBody>
      </p:sp>
      <p:graphicFrame>
        <p:nvGraphicFramePr>
          <p:cNvPr id="855043" name="Group 3"/>
          <p:cNvGraphicFramePr>
            <a:graphicFrameLocks noGrp="1"/>
          </p:cNvGraphicFramePr>
          <p:nvPr/>
        </p:nvGraphicFramePr>
        <p:xfrm>
          <a:off x="466725" y="1397000"/>
          <a:ext cx="8605838" cy="4561840"/>
        </p:xfrm>
        <a:graphic>
          <a:graphicData uri="http://schemas.openxmlformats.org/drawingml/2006/table">
            <a:tbl>
              <a:tblPr/>
              <a:tblGrid>
                <a:gridCol w="1560513"/>
                <a:gridCol w="1900237"/>
                <a:gridCol w="5145088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2003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2006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sng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n/a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241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Producers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n/a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1,109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1,000 trees sold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n/a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$22,681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1,000 dollars gross sales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n/a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64 %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sold wholesale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n/a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17,443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acres in production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n/a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10,952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1,000 trees on hand, Jan. 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Same data is available for other 16 major Christmas Tree states.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1239" name="Rectangle 39"/>
          <p:cNvSpPr>
            <a:spLocks noChangeArrowheads="1"/>
          </p:cNvSpPr>
          <p:nvPr/>
        </p:nvSpPr>
        <p:spPr bwMode="auto">
          <a:xfrm>
            <a:off x="4114800" y="6477000"/>
            <a:ext cx="525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buFontTx/>
              <a:buNone/>
            </a:pPr>
            <a:r>
              <a:rPr lang="en-US" sz="1800" b="1">
                <a:solidFill>
                  <a:srgbClr val="B2B2B2"/>
                </a:solidFill>
                <a:latin typeface="Arial" charset="0"/>
              </a:rPr>
              <a:t>USDA, National Ag Statistics Service-PA</a:t>
            </a:r>
          </a:p>
        </p:txBody>
      </p:sp>
      <p:sp>
        <p:nvSpPr>
          <p:cNvPr id="51240" name="Rectangle 40"/>
          <p:cNvSpPr>
            <a:spLocks noChangeArrowheads="1"/>
          </p:cNvSpPr>
          <p:nvPr/>
        </p:nvSpPr>
        <p:spPr bwMode="auto">
          <a:xfrm>
            <a:off x="-354013" y="6427788"/>
            <a:ext cx="5257801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buFontTx/>
              <a:buNone/>
            </a:pPr>
            <a:r>
              <a:rPr lang="en-US" sz="1800" b="1">
                <a:solidFill>
                  <a:srgbClr val="B2B2B2"/>
                </a:solidFill>
                <a:latin typeface="Arial" charset="0"/>
              </a:rPr>
              <a:t>Sep 2007</a:t>
            </a:r>
          </a:p>
        </p:txBody>
      </p:sp>
      <p:sp>
        <p:nvSpPr>
          <p:cNvPr id="51241" name="Text Box 41"/>
          <p:cNvSpPr txBox="1">
            <a:spLocks noChangeArrowheads="1"/>
          </p:cNvSpPr>
          <p:nvPr/>
        </p:nvSpPr>
        <p:spPr bwMode="auto">
          <a:xfrm>
            <a:off x="4548188" y="1490663"/>
            <a:ext cx="3962400" cy="404812"/>
          </a:xfrm>
          <a:prstGeom prst="rect">
            <a:avLst/>
          </a:prstGeom>
          <a:noFill/>
          <a:ln w="38100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en-US" sz="1800" b="1">
                <a:solidFill>
                  <a:srgbClr val="FFCC00"/>
                </a:solidFill>
              </a:rPr>
              <a:t>from Farms with $10,000+ Sales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03" name="Rectangle 3"/>
          <p:cNvSpPr>
            <a:spLocks noChangeArrowheads="1"/>
          </p:cNvSpPr>
          <p:nvPr/>
        </p:nvSpPr>
        <p:spPr bwMode="auto">
          <a:xfrm>
            <a:off x="0" y="0"/>
            <a:ext cx="853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sz="75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Mushrooms</a:t>
            </a:r>
          </a:p>
        </p:txBody>
      </p:sp>
      <p:pic>
        <p:nvPicPr>
          <p:cNvPr id="52227" name="Picture 7" descr="DCP006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1219200"/>
            <a:ext cx="371475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8" name="Picture 4" descr="jgm_ur13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819400"/>
            <a:ext cx="3657600" cy="24447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52229" name="Text Box 9"/>
          <p:cNvSpPr txBox="1">
            <a:spLocks noChangeArrowheads="1"/>
          </p:cNvSpPr>
          <p:nvPr/>
        </p:nvSpPr>
        <p:spPr bwMode="auto">
          <a:xfrm>
            <a:off x="152400" y="1219200"/>
            <a:ext cx="3810000" cy="1231900"/>
          </a:xfrm>
          <a:prstGeom prst="rect">
            <a:avLst/>
          </a:prstGeom>
          <a:noFill/>
          <a:ln w="44450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en-US" sz="2400" b="1">
                <a:solidFill>
                  <a:srgbClr val="FFCC00"/>
                </a:solidFill>
              </a:rPr>
              <a:t>Measured as part of Nursery &amp; Greenhouse statistics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686800" cy="10731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US" sz="3200" b="1" i="1" smtClean="0">
                <a:solidFill>
                  <a:schemeClr val="bg1"/>
                </a:solidFill>
                <a:latin typeface="Helvetica" pitchFamily="2" charset="0"/>
              </a:rPr>
              <a:t>Mushrooms, </a:t>
            </a:r>
            <a:r>
              <a:rPr lang="en-US" sz="2800" b="1" i="1" smtClean="0">
                <a:solidFill>
                  <a:schemeClr val="bg1"/>
                </a:solidFill>
                <a:latin typeface="Helvetica" pitchFamily="2" charset="0"/>
              </a:rPr>
              <a:t>annual program began 1966/67</a:t>
            </a:r>
            <a:r>
              <a:rPr lang="en-US" sz="3200" b="1" i="1" smtClean="0">
                <a:solidFill>
                  <a:schemeClr val="bg1"/>
                </a:solidFill>
                <a:latin typeface="Helvetica" pitchFamily="2" charset="0"/>
              </a:rPr>
              <a:t/>
            </a:r>
            <a:br>
              <a:rPr lang="en-US" sz="3200" b="1" i="1" smtClean="0">
                <a:solidFill>
                  <a:schemeClr val="bg1"/>
                </a:solidFill>
                <a:latin typeface="Helvetica" pitchFamily="2" charset="0"/>
              </a:rPr>
            </a:br>
            <a:r>
              <a:rPr lang="en-US" sz="3200" b="1" smtClean="0">
                <a:solidFill>
                  <a:srgbClr val="FFFF66"/>
                </a:solidFill>
                <a:latin typeface="Helvetica" pitchFamily="2" charset="0"/>
              </a:rPr>
              <a:t>Volume of Sales, July 1 – June 30</a:t>
            </a:r>
          </a:p>
        </p:txBody>
      </p:sp>
      <p:graphicFrame>
        <p:nvGraphicFramePr>
          <p:cNvPr id="23554" name="Object 3"/>
          <p:cNvGraphicFramePr>
            <a:graphicFrameLocks noGrp="1" noChangeAspect="1"/>
          </p:cNvGraphicFramePr>
          <p:nvPr>
            <p:ph sz="half" idx="2"/>
          </p:nvPr>
        </p:nvGraphicFramePr>
        <p:xfrm>
          <a:off x="0" y="1000125"/>
          <a:ext cx="9144000" cy="5518150"/>
        </p:xfrm>
        <a:graphic>
          <a:graphicData uri="http://schemas.openxmlformats.org/presentationml/2006/ole">
            <p:oleObj spid="_x0000_s23554" name="Chart" r:id="rId3" imgW="5943768" imgH="3419478" progId="MSGraph.Chart.8">
              <p:embed followColorScheme="full"/>
            </p:oleObj>
          </a:graphicData>
        </a:graphic>
      </p:graphicFrame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-304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buFontTx/>
              <a:buNone/>
            </a:pPr>
            <a:r>
              <a:rPr lang="en-US" sz="1800" b="1">
                <a:solidFill>
                  <a:srgbClr val="B2B2B2"/>
                </a:solidFill>
              </a:rPr>
              <a:t>Aug 2008</a:t>
            </a: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4419600" y="6400800"/>
            <a:ext cx="472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800" b="1">
                <a:solidFill>
                  <a:schemeClr val="folHlink"/>
                </a:solidFill>
              </a:rPr>
              <a:t>National Ag Statistics Service-PA, USDA</a:t>
            </a: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1168400" y="1193800"/>
            <a:ext cx="4267200" cy="892175"/>
          </a:xfrm>
          <a:prstGeom prst="rect">
            <a:avLst/>
          </a:prstGeom>
          <a:solidFill>
            <a:srgbClr val="000080"/>
          </a:solidFill>
          <a:ln w="38100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sz="2000" b="1"/>
              <a:t>All Mushrooms through 1986/87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2000" b="1"/>
              <a:t>Agaricus only beginning 1987/88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3238"/>
          </a:xfrm>
          <a:noFill/>
          <a:ln>
            <a:miter lim="800000"/>
            <a:headEnd/>
            <a:tailEnd/>
          </a:ln>
        </p:spPr>
      </p:pic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866775" y="1687513"/>
            <a:ext cx="5111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en-US" b="1">
                <a:solidFill>
                  <a:schemeClr val="accent2"/>
                </a:solidFill>
                <a:latin typeface="Arial" charset="0"/>
              </a:rPr>
              <a:t>Acres Orchards/Vineyards</a:t>
            </a:r>
            <a:br>
              <a:rPr lang="en-US" b="1">
                <a:solidFill>
                  <a:schemeClr val="accent2"/>
                </a:solidFill>
                <a:latin typeface="Arial" charset="0"/>
              </a:rPr>
            </a:br>
            <a:r>
              <a:rPr lang="en-US" b="1">
                <a:solidFill>
                  <a:schemeClr val="accent2"/>
                </a:solidFill>
                <a:latin typeface="Arial" charset="0"/>
              </a:rPr>
              <a:t>2002 Ag Census</a:t>
            </a:r>
          </a:p>
        </p:txBody>
      </p:sp>
      <p:sp>
        <p:nvSpPr>
          <p:cNvPr id="36868" name="Oval 4"/>
          <p:cNvSpPr>
            <a:spLocks noChangeArrowheads="1"/>
          </p:cNvSpPr>
          <p:nvPr/>
        </p:nvSpPr>
        <p:spPr bwMode="auto">
          <a:xfrm>
            <a:off x="5467350" y="1614488"/>
            <a:ext cx="2527300" cy="895350"/>
          </a:xfrm>
          <a:prstGeom prst="ellipse">
            <a:avLst/>
          </a:prstGeom>
          <a:noFill/>
          <a:ln w="127000" algn="ctr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352425" y="5418138"/>
            <a:ext cx="4476750" cy="9652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en-US" b="1">
                <a:solidFill>
                  <a:srgbClr val="FFFF00"/>
                </a:solidFill>
                <a:latin typeface="Arial" charset="0"/>
              </a:rPr>
              <a:t>Down 7% to 46,560 ac</a:t>
            </a:r>
            <a:br>
              <a:rPr lang="en-US" b="1">
                <a:solidFill>
                  <a:srgbClr val="FFFF00"/>
                </a:solidFill>
                <a:latin typeface="Arial" charset="0"/>
              </a:rPr>
            </a:br>
            <a:r>
              <a:rPr lang="en-US" b="1">
                <a:solidFill>
                  <a:srgbClr val="FFFF00"/>
                </a:solidFill>
                <a:latin typeface="Arial" charset="0"/>
              </a:rPr>
              <a:t>in 2007 Ag Census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0" y="0"/>
            <a:ext cx="8534400" cy="609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US" sz="3200" b="1" i="1" smtClean="0">
                <a:solidFill>
                  <a:schemeClr val="bg1"/>
                </a:solidFill>
                <a:latin typeface="Helvetica" pitchFamily="2" charset="0"/>
              </a:rPr>
              <a:t>All Agaricus Mushrooms</a:t>
            </a:r>
            <a:br>
              <a:rPr lang="en-US" sz="3200" b="1" i="1" smtClean="0">
                <a:solidFill>
                  <a:schemeClr val="bg1"/>
                </a:solidFill>
                <a:latin typeface="Helvetica" pitchFamily="2" charset="0"/>
              </a:rPr>
            </a:br>
            <a:r>
              <a:rPr lang="en-US" sz="3200" b="1" smtClean="0">
                <a:solidFill>
                  <a:srgbClr val="FFFF66"/>
                </a:solidFill>
                <a:latin typeface="Helvetica" pitchFamily="2" charset="0"/>
              </a:rPr>
              <a:t>Number of Growers, July 1 – June 30</a:t>
            </a:r>
          </a:p>
        </p:txBody>
      </p:sp>
      <p:sp>
        <p:nvSpPr>
          <p:cNvPr id="24581" name="Rectangle 3"/>
          <p:cNvSpPr>
            <a:spLocks noChangeArrowheads="1"/>
          </p:cNvSpPr>
          <p:nvPr/>
        </p:nvSpPr>
        <p:spPr bwMode="auto">
          <a:xfrm>
            <a:off x="-304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buFontTx/>
              <a:buNone/>
            </a:pPr>
            <a:r>
              <a:rPr lang="en-US" sz="1800" b="1">
                <a:solidFill>
                  <a:srgbClr val="B2B2B2"/>
                </a:solidFill>
              </a:rPr>
              <a:t>Aug 2008</a:t>
            </a:r>
          </a:p>
        </p:txBody>
      </p:sp>
      <p:graphicFrame>
        <p:nvGraphicFramePr>
          <p:cNvPr id="24578" name="Object 4"/>
          <p:cNvGraphicFramePr>
            <a:graphicFrameLocks noChangeAspect="1"/>
          </p:cNvGraphicFramePr>
          <p:nvPr/>
        </p:nvGraphicFramePr>
        <p:xfrm>
          <a:off x="0" y="1371600"/>
          <a:ext cx="8696325" cy="5067300"/>
        </p:xfrm>
        <a:graphic>
          <a:graphicData uri="http://schemas.openxmlformats.org/presentationml/2006/ole">
            <p:oleObj spid="_x0000_s24578" name="Chart" r:id="rId3" imgW="8686968" imgH="5076917" progId="MSGraph.Chart.8">
              <p:embed followColorScheme="full"/>
            </p:oleObj>
          </a:graphicData>
        </a:graphic>
      </p:graphicFrame>
      <p:graphicFrame>
        <p:nvGraphicFramePr>
          <p:cNvPr id="24579" name="Object 5"/>
          <p:cNvGraphicFramePr>
            <a:graphicFrameLocks noChangeAspect="1"/>
          </p:cNvGraphicFramePr>
          <p:nvPr/>
        </p:nvGraphicFramePr>
        <p:xfrm>
          <a:off x="2306638" y="3913188"/>
          <a:ext cx="614362" cy="1271587"/>
        </p:xfrm>
        <a:graphic>
          <a:graphicData uri="http://schemas.openxmlformats.org/presentationml/2006/ole">
            <p:oleObj spid="_x0000_s24579" name="Drawing" r:id="rId4" imgW="684000" imgH="1479600" progId="FLW3Drawing">
              <p:embed/>
            </p:oleObj>
          </a:graphicData>
        </a:graphic>
      </p:graphicFrame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3657600" y="1138238"/>
            <a:ext cx="4078288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500" b="1"/>
              <a:t>Agaricus-only data series began in 1987-88</a:t>
            </a: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1219200" y="1219200"/>
            <a:ext cx="758825" cy="725488"/>
          </a:xfrm>
          <a:prstGeom prst="rect">
            <a:avLst/>
          </a:prstGeom>
          <a:solidFill>
            <a:srgbClr val="333399"/>
          </a:solidFill>
          <a:ln w="28575">
            <a:solidFill>
              <a:srgbClr val="FFFF66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800" b="1">
                <a:solidFill>
                  <a:srgbClr val="FFFF66"/>
                </a:solidFill>
              </a:rPr>
              <a:t>Total</a:t>
            </a:r>
          </a:p>
          <a:p>
            <a:pPr>
              <a:buFontTx/>
              <a:buNone/>
            </a:pPr>
            <a:r>
              <a:rPr lang="en-US" sz="1800" b="1">
                <a:solidFill>
                  <a:srgbClr val="FFFF66"/>
                </a:solidFill>
              </a:rPr>
              <a:t> 357</a:t>
            </a: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7808913" y="2674938"/>
            <a:ext cx="758825" cy="725487"/>
          </a:xfrm>
          <a:prstGeom prst="rect">
            <a:avLst/>
          </a:prstGeom>
          <a:solidFill>
            <a:srgbClr val="333399"/>
          </a:solidFill>
          <a:ln w="28575">
            <a:solidFill>
              <a:srgbClr val="FFFF66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800" b="1">
                <a:solidFill>
                  <a:srgbClr val="FFFF66"/>
                </a:solidFill>
              </a:rPr>
              <a:t>Total</a:t>
            </a:r>
          </a:p>
          <a:p>
            <a:pPr>
              <a:buFontTx/>
              <a:buNone/>
            </a:pPr>
            <a:r>
              <a:rPr lang="en-US" sz="1800" b="1">
                <a:solidFill>
                  <a:srgbClr val="FFFF66"/>
                </a:solidFill>
              </a:rPr>
              <a:t> 108</a:t>
            </a:r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4419600" y="6400800"/>
            <a:ext cx="472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800" b="1">
                <a:solidFill>
                  <a:schemeClr val="folHlink"/>
                </a:solidFill>
              </a:rPr>
              <a:t>National Ag Statistics Service-PA, USDA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0" y="0"/>
            <a:ext cx="8534400" cy="609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US" sz="3200" b="1" i="1" smtClean="0">
                <a:solidFill>
                  <a:schemeClr val="bg1"/>
                </a:solidFill>
                <a:latin typeface="Helvetica" pitchFamily="2" charset="0"/>
              </a:rPr>
              <a:t>All Agaricus Mushrooms</a:t>
            </a:r>
            <a:br>
              <a:rPr lang="en-US" sz="3200" b="1" i="1" smtClean="0">
                <a:solidFill>
                  <a:schemeClr val="bg1"/>
                </a:solidFill>
                <a:latin typeface="Helvetica" pitchFamily="2" charset="0"/>
              </a:rPr>
            </a:br>
            <a:r>
              <a:rPr lang="en-US" sz="3200" b="1" smtClean="0">
                <a:solidFill>
                  <a:srgbClr val="FFFF66"/>
                </a:solidFill>
                <a:latin typeface="Helvetica" pitchFamily="2" charset="0"/>
              </a:rPr>
              <a:t>Volume of Sales, July 1 – June 30</a:t>
            </a:r>
          </a:p>
        </p:txBody>
      </p:sp>
      <p:sp>
        <p:nvSpPr>
          <p:cNvPr id="25605" name="Rectangle 3"/>
          <p:cNvSpPr>
            <a:spLocks noChangeArrowheads="1"/>
          </p:cNvSpPr>
          <p:nvPr/>
        </p:nvSpPr>
        <p:spPr bwMode="auto">
          <a:xfrm>
            <a:off x="-304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buFontTx/>
              <a:buNone/>
            </a:pPr>
            <a:r>
              <a:rPr lang="en-US" sz="1800" b="1">
                <a:solidFill>
                  <a:srgbClr val="B2B2B2"/>
                </a:solidFill>
              </a:rPr>
              <a:t>Aug 2008</a:t>
            </a:r>
          </a:p>
        </p:txBody>
      </p:sp>
      <p:graphicFrame>
        <p:nvGraphicFramePr>
          <p:cNvPr id="25602" name="Object 4"/>
          <p:cNvGraphicFramePr>
            <a:graphicFrameLocks noChangeAspect="1"/>
          </p:cNvGraphicFramePr>
          <p:nvPr/>
        </p:nvGraphicFramePr>
        <p:xfrm>
          <a:off x="0" y="1371600"/>
          <a:ext cx="8696325" cy="5067300"/>
        </p:xfrm>
        <a:graphic>
          <a:graphicData uri="http://schemas.openxmlformats.org/presentationml/2006/ole">
            <p:oleObj spid="_x0000_s25602" name="Chart" r:id="rId3" imgW="8686968" imgH="5076917" progId="MSGraph.Chart.8">
              <p:embed followColorScheme="full"/>
            </p:oleObj>
          </a:graphicData>
        </a:graphic>
      </p:graphicFrame>
      <p:graphicFrame>
        <p:nvGraphicFramePr>
          <p:cNvPr id="25603" name="Object 5"/>
          <p:cNvGraphicFramePr>
            <a:graphicFrameLocks noChangeAspect="1"/>
          </p:cNvGraphicFramePr>
          <p:nvPr/>
        </p:nvGraphicFramePr>
        <p:xfrm>
          <a:off x="2670175" y="3860800"/>
          <a:ext cx="685800" cy="1308100"/>
        </p:xfrm>
        <a:graphic>
          <a:graphicData uri="http://schemas.openxmlformats.org/presentationml/2006/ole">
            <p:oleObj spid="_x0000_s25603" name="Drawing" r:id="rId4" imgW="684000" imgH="1479600" progId="FLW3Drawing">
              <p:embed/>
            </p:oleObj>
          </a:graphicData>
        </a:graphic>
      </p:graphicFrame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3657600" y="1138238"/>
            <a:ext cx="4078288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500" b="1"/>
              <a:t>Agaricus-only data series began in 1987-88</a:t>
            </a:r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4572000" y="6400800"/>
            <a:ext cx="480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800" b="1">
                <a:solidFill>
                  <a:schemeClr val="folHlink"/>
                </a:solidFill>
              </a:rPr>
              <a:t>National Ag Statistics Service-PA, USDA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0" y="0"/>
            <a:ext cx="8534400" cy="609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US" sz="3200" b="1" i="1" smtClean="0">
                <a:solidFill>
                  <a:schemeClr val="bg1"/>
                </a:solidFill>
                <a:latin typeface="Helvetica" pitchFamily="2" charset="0"/>
              </a:rPr>
              <a:t>Brown Agaricus Mushrooms</a:t>
            </a:r>
            <a:br>
              <a:rPr lang="en-US" sz="3200" b="1" i="1" smtClean="0">
                <a:solidFill>
                  <a:schemeClr val="bg1"/>
                </a:solidFill>
                <a:latin typeface="Helvetica" pitchFamily="2" charset="0"/>
              </a:rPr>
            </a:br>
            <a:r>
              <a:rPr lang="en-US" sz="3200" b="1" smtClean="0">
                <a:solidFill>
                  <a:srgbClr val="FFFF66"/>
                </a:solidFill>
                <a:latin typeface="Helvetica" pitchFamily="2" charset="0"/>
              </a:rPr>
              <a:t>Number of Growers, July 1 – June 30</a:t>
            </a:r>
          </a:p>
        </p:txBody>
      </p:sp>
      <p:sp>
        <p:nvSpPr>
          <p:cNvPr id="26628" name="Rectangle 3"/>
          <p:cNvSpPr>
            <a:spLocks noChangeArrowheads="1"/>
          </p:cNvSpPr>
          <p:nvPr/>
        </p:nvSpPr>
        <p:spPr bwMode="auto">
          <a:xfrm>
            <a:off x="-304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buFontTx/>
              <a:buNone/>
            </a:pPr>
            <a:r>
              <a:rPr lang="en-US" sz="1800" b="1">
                <a:solidFill>
                  <a:srgbClr val="B2B2B2"/>
                </a:solidFill>
              </a:rPr>
              <a:t>Aug 2008</a:t>
            </a:r>
          </a:p>
        </p:txBody>
      </p:sp>
      <p:graphicFrame>
        <p:nvGraphicFramePr>
          <p:cNvPr id="26626" name="Object 4"/>
          <p:cNvGraphicFramePr>
            <a:graphicFrameLocks noChangeAspect="1"/>
          </p:cNvGraphicFramePr>
          <p:nvPr/>
        </p:nvGraphicFramePr>
        <p:xfrm>
          <a:off x="0" y="1371600"/>
          <a:ext cx="8696325" cy="5067300"/>
        </p:xfrm>
        <a:graphic>
          <a:graphicData uri="http://schemas.openxmlformats.org/presentationml/2006/ole">
            <p:oleObj spid="_x0000_s26626" name="Chart" r:id="rId3" imgW="8686968" imgH="5076917" progId="MSGraph.Chart.8">
              <p:embed followColorScheme="full"/>
            </p:oleObj>
          </a:graphicData>
        </a:graphic>
      </p:graphicFrame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2971800" y="1138238"/>
            <a:ext cx="4727575" cy="59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500" b="1"/>
              <a:t>Brown-only Agaricus data series began in 1996-97</a:t>
            </a:r>
          </a:p>
          <a:p>
            <a:pPr>
              <a:buFontTx/>
              <a:buNone/>
            </a:pPr>
            <a:r>
              <a:rPr lang="en-US" sz="1500" b="1"/>
              <a:t>East includes: CT, DE, FL, MD, NY, PA and TN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1219200" y="1905000"/>
            <a:ext cx="758825" cy="725488"/>
          </a:xfrm>
          <a:prstGeom prst="rect">
            <a:avLst/>
          </a:prstGeom>
          <a:solidFill>
            <a:srgbClr val="333399"/>
          </a:solidFill>
          <a:ln w="28575">
            <a:solidFill>
              <a:srgbClr val="FFFF66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800" b="1">
                <a:solidFill>
                  <a:srgbClr val="FFFF66"/>
                </a:solidFill>
              </a:rPr>
              <a:t>Total</a:t>
            </a:r>
          </a:p>
          <a:p>
            <a:pPr>
              <a:buFontTx/>
              <a:buNone/>
            </a:pPr>
            <a:r>
              <a:rPr lang="en-US" sz="1800" b="1">
                <a:solidFill>
                  <a:srgbClr val="FFFF66"/>
                </a:solidFill>
              </a:rPr>
              <a:t>  53</a:t>
            </a: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7848600" y="1676400"/>
            <a:ext cx="758825" cy="725488"/>
          </a:xfrm>
          <a:prstGeom prst="rect">
            <a:avLst/>
          </a:prstGeom>
          <a:solidFill>
            <a:srgbClr val="333399"/>
          </a:solidFill>
          <a:ln w="28575">
            <a:solidFill>
              <a:srgbClr val="FFFF66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800" b="1">
                <a:solidFill>
                  <a:srgbClr val="FFFF66"/>
                </a:solidFill>
              </a:rPr>
              <a:t>Total</a:t>
            </a:r>
          </a:p>
          <a:p>
            <a:pPr>
              <a:buFontTx/>
              <a:buNone/>
            </a:pPr>
            <a:r>
              <a:rPr lang="en-US" sz="1800" b="1">
                <a:solidFill>
                  <a:srgbClr val="FFFF66"/>
                </a:solidFill>
              </a:rPr>
              <a:t>  47</a:t>
            </a:r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4648200" y="6477000"/>
            <a:ext cx="480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800" b="1">
                <a:solidFill>
                  <a:schemeClr val="folHlink"/>
                </a:solidFill>
              </a:rPr>
              <a:t>National Ag Statistics Service-PA, USDA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0" y="0"/>
            <a:ext cx="8534400" cy="609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US" sz="3200" b="1" i="1" smtClean="0">
                <a:solidFill>
                  <a:schemeClr val="bg1"/>
                </a:solidFill>
                <a:latin typeface="Helvetica" pitchFamily="2" charset="0"/>
              </a:rPr>
              <a:t>Brown Agaricus Mushrooms</a:t>
            </a:r>
            <a:br>
              <a:rPr lang="en-US" sz="3200" b="1" i="1" smtClean="0">
                <a:solidFill>
                  <a:schemeClr val="bg1"/>
                </a:solidFill>
                <a:latin typeface="Helvetica" pitchFamily="2" charset="0"/>
              </a:rPr>
            </a:br>
            <a:r>
              <a:rPr lang="en-US" sz="3200" b="1" smtClean="0">
                <a:solidFill>
                  <a:srgbClr val="FFFF66"/>
                </a:solidFill>
                <a:latin typeface="Helvetica" pitchFamily="2" charset="0"/>
              </a:rPr>
              <a:t>Volume of Sales, July 1 – June 30</a:t>
            </a:r>
          </a:p>
        </p:txBody>
      </p:sp>
      <p:sp>
        <p:nvSpPr>
          <p:cNvPr id="27652" name="Rectangle 3"/>
          <p:cNvSpPr>
            <a:spLocks noChangeArrowheads="1"/>
          </p:cNvSpPr>
          <p:nvPr/>
        </p:nvSpPr>
        <p:spPr bwMode="auto">
          <a:xfrm>
            <a:off x="-304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buFontTx/>
              <a:buNone/>
            </a:pPr>
            <a:r>
              <a:rPr lang="en-US" sz="1800" b="1">
                <a:solidFill>
                  <a:srgbClr val="B2B2B2"/>
                </a:solidFill>
              </a:rPr>
              <a:t>Aug 2008</a:t>
            </a:r>
          </a:p>
        </p:txBody>
      </p:sp>
      <p:graphicFrame>
        <p:nvGraphicFramePr>
          <p:cNvPr id="27650" name="Object 4"/>
          <p:cNvGraphicFramePr>
            <a:graphicFrameLocks noChangeAspect="1"/>
          </p:cNvGraphicFramePr>
          <p:nvPr/>
        </p:nvGraphicFramePr>
        <p:xfrm>
          <a:off x="0" y="1371600"/>
          <a:ext cx="8696325" cy="5067300"/>
        </p:xfrm>
        <a:graphic>
          <a:graphicData uri="http://schemas.openxmlformats.org/presentationml/2006/ole">
            <p:oleObj spid="_x0000_s27650" name="Chart" r:id="rId3" imgW="8686968" imgH="5076917" progId="MSGraph.Chart.8">
              <p:embed followColorScheme="full"/>
            </p:oleObj>
          </a:graphicData>
        </a:graphic>
      </p:graphicFrame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2971800" y="1138238"/>
            <a:ext cx="4727575" cy="59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500" b="1"/>
              <a:t>Brown-only Agaricus data series began in 1996-97</a:t>
            </a:r>
          </a:p>
          <a:p>
            <a:pPr>
              <a:buFontTx/>
              <a:buNone/>
            </a:pPr>
            <a:r>
              <a:rPr lang="en-US" sz="1500" b="1"/>
              <a:t>East includes: CT, DE, FL, MD, NY, PA and TN</a:t>
            </a:r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4572000" y="6400800"/>
            <a:ext cx="480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800" b="1">
                <a:solidFill>
                  <a:schemeClr val="folHlink"/>
                </a:solidFill>
              </a:rPr>
              <a:t>National Ag Statistics Service-PA, USDA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4" name="Object 2"/>
          <p:cNvGraphicFramePr>
            <a:graphicFrameLocks noChangeAspect="1"/>
          </p:cNvGraphicFramePr>
          <p:nvPr/>
        </p:nvGraphicFramePr>
        <p:xfrm>
          <a:off x="0" y="1371600"/>
          <a:ext cx="8696325" cy="5067300"/>
        </p:xfrm>
        <a:graphic>
          <a:graphicData uri="http://schemas.openxmlformats.org/presentationml/2006/ole">
            <p:oleObj spid="_x0000_s28674" name="Chart" r:id="rId3" imgW="8686968" imgH="5076917" progId="MSGraph.Chart.8">
              <p:embed followColorScheme="full"/>
            </p:oleObj>
          </a:graphicData>
        </a:graphic>
      </p:graphicFrame>
      <p:sp>
        <p:nvSpPr>
          <p:cNvPr id="28676" name="Rectangle 3"/>
          <p:cNvSpPr>
            <a:spLocks noChangeArrowheads="1"/>
          </p:cNvSpPr>
          <p:nvPr/>
        </p:nvSpPr>
        <p:spPr bwMode="auto">
          <a:xfrm>
            <a:off x="0" y="0"/>
            <a:ext cx="8382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3200" b="1" i="1"/>
              <a:t>Shiitake Mushrooms, U.S.</a:t>
            </a:r>
            <a:r>
              <a:rPr lang="en-US" sz="3200" b="1">
                <a:solidFill>
                  <a:srgbClr val="FFFF66"/>
                </a:solidFill>
              </a:rPr>
              <a:t/>
            </a:r>
            <a:br>
              <a:rPr lang="en-US" sz="3200" b="1">
                <a:solidFill>
                  <a:srgbClr val="FFFF66"/>
                </a:solidFill>
              </a:rPr>
            </a:br>
            <a:r>
              <a:rPr lang="en-US" sz="3200" b="1">
                <a:solidFill>
                  <a:srgbClr val="FFFF66"/>
                </a:solidFill>
              </a:rPr>
              <a:t>Sales &amp; Growers, </a:t>
            </a:r>
            <a:r>
              <a:rPr lang="en-US" b="1">
                <a:solidFill>
                  <a:srgbClr val="FFFF66"/>
                </a:solidFill>
              </a:rPr>
              <a:t>July 1 – June 30</a:t>
            </a:r>
          </a:p>
        </p:txBody>
      </p:sp>
      <p:sp>
        <p:nvSpPr>
          <p:cNvPr id="28677" name="Rectangle 4"/>
          <p:cNvSpPr>
            <a:spLocks noChangeArrowheads="1"/>
          </p:cNvSpPr>
          <p:nvPr/>
        </p:nvSpPr>
        <p:spPr bwMode="auto">
          <a:xfrm>
            <a:off x="-3810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buFontTx/>
              <a:buNone/>
            </a:pPr>
            <a:r>
              <a:rPr lang="en-US" sz="1800" b="1">
                <a:solidFill>
                  <a:srgbClr val="B2B2B2"/>
                </a:solidFill>
              </a:rPr>
              <a:t>Aug 2008</a:t>
            </a:r>
          </a:p>
        </p:txBody>
      </p:sp>
      <p:graphicFrame>
        <p:nvGraphicFramePr>
          <p:cNvPr id="28675" name="Object 5"/>
          <p:cNvGraphicFramePr>
            <a:graphicFrameLocks noChangeAspect="1"/>
          </p:cNvGraphicFramePr>
          <p:nvPr/>
        </p:nvGraphicFramePr>
        <p:xfrm>
          <a:off x="2401888" y="3917950"/>
          <a:ext cx="609600" cy="1187450"/>
        </p:xfrm>
        <a:graphic>
          <a:graphicData uri="http://schemas.openxmlformats.org/presentationml/2006/ole">
            <p:oleObj spid="_x0000_s28675" name="Drawing" r:id="rId4" imgW="684000" imgH="1479600" progId="FLW3Drawing">
              <p:embed/>
            </p:oleObj>
          </a:graphicData>
        </a:graphic>
      </p:graphicFrame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2971800" y="1138238"/>
            <a:ext cx="467995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500" b="1"/>
              <a:t>Specialty Mushroom data series began in 1986-87</a:t>
            </a:r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4419600" y="6400800"/>
            <a:ext cx="472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800" b="1">
                <a:solidFill>
                  <a:schemeClr val="folHlink"/>
                </a:solidFill>
              </a:rPr>
              <a:t>National Ag Statistics Service-PA, USDA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8" name="Object 2"/>
          <p:cNvGraphicFramePr>
            <a:graphicFrameLocks noChangeAspect="1"/>
          </p:cNvGraphicFramePr>
          <p:nvPr/>
        </p:nvGraphicFramePr>
        <p:xfrm>
          <a:off x="0" y="1371600"/>
          <a:ext cx="8696325" cy="5067300"/>
        </p:xfrm>
        <a:graphic>
          <a:graphicData uri="http://schemas.openxmlformats.org/presentationml/2006/ole">
            <p:oleObj spid="_x0000_s29698" name="Chart" r:id="rId3" imgW="8686968" imgH="5076917" progId="MSGraph.Chart.8">
              <p:embed followColorScheme="full"/>
            </p:oleObj>
          </a:graphicData>
        </a:graphic>
      </p:graphicFrame>
      <p:sp>
        <p:nvSpPr>
          <p:cNvPr id="29700" name="Rectangle 3"/>
          <p:cNvSpPr>
            <a:spLocks noChangeArrowheads="1"/>
          </p:cNvSpPr>
          <p:nvPr/>
        </p:nvSpPr>
        <p:spPr bwMode="auto">
          <a:xfrm>
            <a:off x="0" y="0"/>
            <a:ext cx="8382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3200" b="1" i="1"/>
              <a:t>Oyster Mushrooms, U.S.</a:t>
            </a:r>
            <a:r>
              <a:rPr lang="en-US" sz="3200" b="1">
                <a:solidFill>
                  <a:srgbClr val="FFFF66"/>
                </a:solidFill>
              </a:rPr>
              <a:t/>
            </a:r>
            <a:br>
              <a:rPr lang="en-US" sz="3200" b="1">
                <a:solidFill>
                  <a:srgbClr val="FFFF66"/>
                </a:solidFill>
              </a:rPr>
            </a:br>
            <a:r>
              <a:rPr lang="en-US" b="1">
                <a:solidFill>
                  <a:srgbClr val="FFFF66"/>
                </a:solidFill>
              </a:rPr>
              <a:t>Sales &amp; Growers, July 1 – June 30</a:t>
            </a:r>
            <a:endParaRPr lang="en-US" sz="3200" b="1">
              <a:solidFill>
                <a:srgbClr val="FFFF66"/>
              </a:solidFill>
            </a:endParaRPr>
          </a:p>
        </p:txBody>
      </p:sp>
      <p:sp>
        <p:nvSpPr>
          <p:cNvPr id="29701" name="Rectangle 4"/>
          <p:cNvSpPr>
            <a:spLocks noChangeArrowheads="1"/>
          </p:cNvSpPr>
          <p:nvPr/>
        </p:nvSpPr>
        <p:spPr bwMode="auto">
          <a:xfrm>
            <a:off x="-3810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buFontTx/>
              <a:buNone/>
            </a:pPr>
            <a:r>
              <a:rPr lang="en-US" sz="1800" b="1">
                <a:solidFill>
                  <a:srgbClr val="B2B2B2"/>
                </a:solidFill>
              </a:rPr>
              <a:t>Aug 2008</a:t>
            </a:r>
          </a:p>
        </p:txBody>
      </p:sp>
      <p:graphicFrame>
        <p:nvGraphicFramePr>
          <p:cNvPr id="29699" name="Object 5"/>
          <p:cNvGraphicFramePr>
            <a:graphicFrameLocks noChangeAspect="1"/>
          </p:cNvGraphicFramePr>
          <p:nvPr/>
        </p:nvGraphicFramePr>
        <p:xfrm>
          <a:off x="2197100" y="3917950"/>
          <a:ext cx="685800" cy="1339850"/>
        </p:xfrm>
        <a:graphic>
          <a:graphicData uri="http://schemas.openxmlformats.org/presentationml/2006/ole">
            <p:oleObj spid="_x0000_s29699" name="Drawing" r:id="rId4" imgW="684000" imgH="1479600" progId="FLW3Drawing">
              <p:embed/>
            </p:oleObj>
          </a:graphicData>
        </a:graphic>
      </p:graphicFrame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2971800" y="1138238"/>
            <a:ext cx="467995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500" b="1"/>
              <a:t>Specialty Mushroom data series began in 1986-87</a:t>
            </a: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4419600" y="6400800"/>
            <a:ext cx="472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800" b="1">
                <a:solidFill>
                  <a:schemeClr val="folHlink"/>
                </a:solidFill>
              </a:rPr>
              <a:t>National Ag Statistics Service-PA, USDA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10" descr="cidp1cyo[1]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447800"/>
            <a:ext cx="7010400" cy="4794250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sp>
        <p:nvSpPr>
          <p:cNvPr id="763907" name="Rectangle 3"/>
          <p:cNvSpPr>
            <a:spLocks noChangeArrowheads="1"/>
          </p:cNvSpPr>
          <p:nvPr/>
        </p:nvSpPr>
        <p:spPr bwMode="auto">
          <a:xfrm>
            <a:off x="0" y="0"/>
            <a:ext cx="853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sz="75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Maple Syrup</a:t>
            </a:r>
          </a:p>
        </p:txBody>
      </p:sp>
      <p:pic>
        <p:nvPicPr>
          <p:cNvPr id="53252" name="Picture 4" descr="0zytnivj[1]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2438400"/>
            <a:ext cx="3165475" cy="4191000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2" name="Object 2"/>
          <p:cNvGraphicFramePr>
            <a:graphicFrameLocks noChangeAspect="1"/>
          </p:cNvGraphicFramePr>
          <p:nvPr/>
        </p:nvGraphicFramePr>
        <p:xfrm>
          <a:off x="0" y="1250950"/>
          <a:ext cx="9144000" cy="5181600"/>
        </p:xfrm>
        <a:graphic>
          <a:graphicData uri="http://schemas.openxmlformats.org/presentationml/2006/ole">
            <p:oleObj spid="_x0000_s30722" name="Chart" r:id="rId3" imgW="8667771" imgH="5076917" progId="MSGraph.Chart.8">
              <p:embed followColorScheme="full"/>
            </p:oleObj>
          </a:graphicData>
        </a:graphic>
      </p:graphicFrame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0"/>
            <a:ext cx="8382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3200" b="1">
                <a:solidFill>
                  <a:srgbClr val="FFFF66"/>
                </a:solidFill>
              </a:rPr>
              <a:t>Maple Syrup, Pennsylvania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b="1">
                <a:solidFill>
                  <a:srgbClr val="FFFF66"/>
                </a:solidFill>
              </a:rPr>
              <a:t>Production &amp; Yield</a:t>
            </a: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-3810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buFontTx/>
              <a:buNone/>
            </a:pPr>
            <a:r>
              <a:rPr lang="en-US" sz="1800" b="1">
                <a:solidFill>
                  <a:srgbClr val="B2B2B2"/>
                </a:solidFill>
              </a:rPr>
              <a:t>Jun 2009</a:t>
            </a:r>
          </a:p>
        </p:txBody>
      </p:sp>
      <p:sp>
        <p:nvSpPr>
          <p:cNvPr id="30725" name="Rectangle 7"/>
          <p:cNvSpPr>
            <a:spLocks noChangeArrowheads="1"/>
          </p:cNvSpPr>
          <p:nvPr/>
        </p:nvSpPr>
        <p:spPr bwMode="auto">
          <a:xfrm>
            <a:off x="4419600" y="6400800"/>
            <a:ext cx="472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800" b="1">
                <a:solidFill>
                  <a:schemeClr val="folHlink"/>
                </a:solidFill>
              </a:rPr>
              <a:t>National Ag Statistics Service-PA, USDA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2050"/>
          <p:cNvSpPr>
            <a:spLocks noChangeArrowheads="1"/>
          </p:cNvSpPr>
          <p:nvPr>
            <p:ph type="title"/>
          </p:nvPr>
        </p:nvSpPr>
        <p:spPr bwMode="auto">
          <a:xfrm>
            <a:off x="-31750" y="0"/>
            <a:ext cx="8534400" cy="609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US" sz="3200" b="1" smtClean="0">
                <a:solidFill>
                  <a:srgbClr val="FFFF66"/>
                </a:solidFill>
                <a:latin typeface="Helvetica" pitchFamily="2" charset="0"/>
              </a:rPr>
              <a:t>Maple Syrup, Pennsylvania</a:t>
            </a:r>
            <a:r>
              <a:rPr lang="en-US" sz="2800" b="1" smtClean="0">
                <a:solidFill>
                  <a:srgbClr val="FFFF66"/>
                </a:solidFill>
                <a:latin typeface="Helvetica" pitchFamily="2" charset="0"/>
              </a:rPr>
              <a:t/>
            </a:r>
            <a:br>
              <a:rPr lang="en-US" sz="2800" b="1" smtClean="0">
                <a:solidFill>
                  <a:srgbClr val="FFFF66"/>
                </a:solidFill>
                <a:latin typeface="Helvetica" pitchFamily="2" charset="0"/>
              </a:rPr>
            </a:br>
            <a:r>
              <a:rPr lang="en-US" sz="2800" b="1" smtClean="0">
                <a:solidFill>
                  <a:srgbClr val="FFFF66"/>
                </a:solidFill>
                <a:latin typeface="Helvetica" pitchFamily="2" charset="0"/>
              </a:rPr>
              <a:t>Number of Taps by County, 2007 &gt;10,000 taps</a:t>
            </a:r>
            <a:endParaRPr lang="en-US" sz="3200" b="1" smtClean="0">
              <a:solidFill>
                <a:srgbClr val="FFFF66"/>
              </a:solidFill>
              <a:latin typeface="Helvetica" pitchFamily="2" charset="0"/>
            </a:endParaRPr>
          </a:p>
        </p:txBody>
      </p:sp>
      <p:graphicFrame>
        <p:nvGraphicFramePr>
          <p:cNvPr id="31746" name="Object 2053"/>
          <p:cNvGraphicFramePr>
            <a:graphicFrameLocks noChangeAspect="1"/>
          </p:cNvGraphicFramePr>
          <p:nvPr/>
        </p:nvGraphicFramePr>
        <p:xfrm>
          <a:off x="215900" y="1504950"/>
          <a:ext cx="8613775" cy="4984750"/>
        </p:xfrm>
        <a:graphic>
          <a:graphicData uri="http://schemas.openxmlformats.org/presentationml/2006/ole">
            <p:oleObj spid="_x0000_s31746" name="Chart" r:id="rId3" imgW="9067884" imgH="5248109" progId="MSGraph.Chart.8">
              <p:embed followColorScheme="full"/>
            </p:oleObj>
          </a:graphicData>
        </a:graphic>
      </p:graphicFrame>
      <p:sp>
        <p:nvSpPr>
          <p:cNvPr id="31748" name="Text Box 2054"/>
          <p:cNvSpPr txBox="1">
            <a:spLocks noChangeArrowheads="1"/>
          </p:cNvSpPr>
          <p:nvPr/>
        </p:nvSpPr>
        <p:spPr bwMode="auto">
          <a:xfrm>
            <a:off x="2855913" y="1254125"/>
            <a:ext cx="3352800" cy="576263"/>
          </a:xfrm>
          <a:prstGeom prst="rect">
            <a:avLst/>
          </a:prstGeom>
          <a:noFill/>
          <a:ln w="57150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en-US" b="1">
                <a:solidFill>
                  <a:srgbClr val="FF9900"/>
                </a:solidFill>
              </a:rPr>
              <a:t>PA – 445,694 taps</a:t>
            </a:r>
          </a:p>
        </p:txBody>
      </p:sp>
      <p:sp>
        <p:nvSpPr>
          <p:cNvPr id="31749" name="Rectangle 2055"/>
          <p:cNvSpPr>
            <a:spLocks noChangeArrowheads="1"/>
          </p:cNvSpPr>
          <p:nvPr/>
        </p:nvSpPr>
        <p:spPr bwMode="auto">
          <a:xfrm>
            <a:off x="-381000" y="6477000"/>
            <a:ext cx="3733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buFontTx/>
              <a:buNone/>
            </a:pPr>
            <a:r>
              <a:rPr lang="en-US" sz="1800" b="1">
                <a:solidFill>
                  <a:srgbClr val="B2B2B2"/>
                </a:solidFill>
              </a:rPr>
              <a:t>2007 Census of Agriculture</a:t>
            </a:r>
          </a:p>
        </p:txBody>
      </p:sp>
      <p:sp>
        <p:nvSpPr>
          <p:cNvPr id="31750" name="Rectangle 2056"/>
          <p:cNvSpPr>
            <a:spLocks noChangeArrowheads="1"/>
          </p:cNvSpPr>
          <p:nvPr/>
        </p:nvSpPr>
        <p:spPr bwMode="auto">
          <a:xfrm>
            <a:off x="4419600" y="6477000"/>
            <a:ext cx="472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800" b="1">
                <a:solidFill>
                  <a:schemeClr val="folHlink"/>
                </a:solidFill>
              </a:rPr>
              <a:t>National Ag Statistics Service-PA, USDA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770" name="Object 2"/>
          <p:cNvGraphicFramePr>
            <a:graphicFrameLocks noChangeAspect="1"/>
          </p:cNvGraphicFramePr>
          <p:nvPr/>
        </p:nvGraphicFramePr>
        <p:xfrm>
          <a:off x="-533400" y="1219200"/>
          <a:ext cx="9677400" cy="5638800"/>
        </p:xfrm>
        <a:graphic>
          <a:graphicData uri="http://schemas.openxmlformats.org/presentationml/2006/ole">
            <p:oleObj spid="_x0000_s32770" name="Chart" r:id="rId3" imgW="8934513" imgH="5009987" progId="MSGraph.Chart.8">
              <p:embed followColorScheme="full"/>
            </p:oleObj>
          </a:graphicData>
        </a:graphic>
      </p:graphicFrame>
      <p:sp>
        <p:nvSpPr>
          <p:cNvPr id="32771" name="Rectangle 6"/>
          <p:cNvSpPr>
            <a:spLocks noChangeArrowheads="1"/>
          </p:cNvSpPr>
          <p:nvPr/>
        </p:nvSpPr>
        <p:spPr bwMode="auto">
          <a:xfrm>
            <a:off x="0" y="0"/>
            <a:ext cx="8534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3200" b="1">
                <a:solidFill>
                  <a:srgbClr val="FFFF66"/>
                </a:solidFill>
              </a:rPr>
              <a:t>Maple Syrup Production, U.S.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b="1">
                <a:solidFill>
                  <a:srgbClr val="FFFF66"/>
                </a:solidFill>
              </a:rPr>
              <a:t>Ten Annual Program States, 2009</a:t>
            </a:r>
            <a:endParaRPr lang="en-US" sz="3200" b="1">
              <a:solidFill>
                <a:srgbClr val="FFFF66"/>
              </a:solidFill>
            </a:endParaRPr>
          </a:p>
        </p:txBody>
      </p:sp>
      <p:sp>
        <p:nvSpPr>
          <p:cNvPr id="32772" name="Rectangle 8"/>
          <p:cNvSpPr>
            <a:spLocks noChangeArrowheads="1"/>
          </p:cNvSpPr>
          <p:nvPr/>
        </p:nvSpPr>
        <p:spPr bwMode="auto">
          <a:xfrm>
            <a:off x="-304800" y="64008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buFontTx/>
              <a:buNone/>
            </a:pPr>
            <a:r>
              <a:rPr lang="en-US" sz="1800" b="1">
                <a:solidFill>
                  <a:srgbClr val="B2B2B2"/>
                </a:solidFill>
              </a:rPr>
              <a:t>Jun 2009</a:t>
            </a:r>
          </a:p>
        </p:txBody>
      </p:sp>
      <p:sp>
        <p:nvSpPr>
          <p:cNvPr id="32773" name="Text Box 9"/>
          <p:cNvSpPr txBox="1">
            <a:spLocks noChangeArrowheads="1"/>
          </p:cNvSpPr>
          <p:nvPr/>
        </p:nvSpPr>
        <p:spPr bwMode="auto">
          <a:xfrm>
            <a:off x="1979613" y="1893888"/>
            <a:ext cx="4548187" cy="523875"/>
          </a:xfrm>
          <a:prstGeom prst="rect">
            <a:avLst/>
          </a:prstGeom>
          <a:noFill/>
          <a:ln w="57150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en-US" b="1">
                <a:solidFill>
                  <a:srgbClr val="FF9900"/>
                </a:solidFill>
              </a:rPr>
              <a:t>US - 2,327,000 gallons</a:t>
            </a:r>
          </a:p>
        </p:txBody>
      </p:sp>
      <p:sp>
        <p:nvSpPr>
          <p:cNvPr id="32774" name="Rectangle 10"/>
          <p:cNvSpPr>
            <a:spLocks noChangeArrowheads="1"/>
          </p:cNvSpPr>
          <p:nvPr/>
        </p:nvSpPr>
        <p:spPr bwMode="auto">
          <a:xfrm>
            <a:off x="4419600" y="6477000"/>
            <a:ext cx="502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800" b="1">
                <a:solidFill>
                  <a:schemeClr val="folHlink"/>
                </a:solidFill>
              </a:rPr>
              <a:t>National Ag Statistics Service-PA, USDA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0" y="0"/>
            <a:ext cx="8534400" cy="91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US" sz="3200" b="1" smtClean="0">
                <a:solidFill>
                  <a:srgbClr val="FFFF66"/>
                </a:solidFill>
                <a:latin typeface="Helvetica" pitchFamily="2" charset="0"/>
              </a:rPr>
              <a:t>Grape Acres &amp; Number of Vineyards</a:t>
            </a:r>
            <a:br>
              <a:rPr lang="en-US" sz="3200" b="1" smtClean="0">
                <a:solidFill>
                  <a:srgbClr val="FFFF66"/>
                </a:solidFill>
                <a:latin typeface="Helvetica" pitchFamily="2" charset="0"/>
              </a:rPr>
            </a:br>
            <a:r>
              <a:rPr lang="en-US" sz="2400" b="1" i="1" smtClean="0">
                <a:solidFill>
                  <a:srgbClr val="FFFF66"/>
                </a:solidFill>
                <a:latin typeface="Helvetica" pitchFamily="2" charset="0"/>
              </a:rPr>
              <a:t>     on PA Commercial Fruit Operations</a:t>
            </a:r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-381000" y="6553200"/>
            <a:ext cx="434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buFontTx/>
              <a:buNone/>
            </a:pPr>
            <a:r>
              <a:rPr lang="en-US" sz="1800" b="1">
                <a:solidFill>
                  <a:srgbClr val="B2B2B2"/>
                </a:solidFill>
              </a:rPr>
              <a:t>2002 Orchard &amp; Vineyard Survey</a:t>
            </a:r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0" y="1295400"/>
          <a:ext cx="9448800" cy="5253038"/>
        </p:xfrm>
        <a:graphic>
          <a:graphicData uri="http://schemas.openxmlformats.org/presentationml/2006/ole">
            <p:oleObj spid="_x0000_s4098" name="Chart" r:id="rId3" imgW="8591567" imgH="5114838" progId="MSGraph.Chart.8">
              <p:embed followColorScheme="full"/>
            </p:oleObj>
          </a:graphicData>
        </a:graphic>
      </p:graphicFrame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4572000" y="6553200"/>
            <a:ext cx="472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800" b="1">
                <a:solidFill>
                  <a:schemeClr val="folHlink"/>
                </a:solidFill>
              </a:rPr>
              <a:t>National Ag Statistics Service-PA, USDA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4" name="Object 2"/>
          <p:cNvGraphicFramePr>
            <a:graphicFrameLocks noChangeAspect="1"/>
          </p:cNvGraphicFramePr>
          <p:nvPr/>
        </p:nvGraphicFramePr>
        <p:xfrm>
          <a:off x="0" y="1171575"/>
          <a:ext cx="9144000" cy="5181600"/>
        </p:xfrm>
        <a:graphic>
          <a:graphicData uri="http://schemas.openxmlformats.org/presentationml/2006/ole">
            <p:oleObj spid="_x0000_s33794" name="Chart" r:id="rId3" imgW="8667771" imgH="5076917" progId="MSGraph.Chart.8">
              <p:embed followColorScheme="full"/>
            </p:oleObj>
          </a:graphicData>
        </a:graphic>
      </p:graphicFrame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0" y="0"/>
            <a:ext cx="8382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3200" b="1">
                <a:solidFill>
                  <a:srgbClr val="FFFF66"/>
                </a:solidFill>
              </a:rPr>
              <a:t>Maple, Pennsylvania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b="1">
                <a:solidFill>
                  <a:srgbClr val="FFFF66"/>
                </a:solidFill>
              </a:rPr>
              <a:t>Syrup &amp; Sugar Production data began in 1916</a:t>
            </a: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-3810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buFontTx/>
              <a:buNone/>
            </a:pPr>
            <a:r>
              <a:rPr lang="en-US" sz="1800" b="1">
                <a:solidFill>
                  <a:srgbClr val="B2B2B2"/>
                </a:solidFill>
              </a:rPr>
              <a:t>Jun 2009</a:t>
            </a:r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3019425" y="1149350"/>
            <a:ext cx="448945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500" b="1">
                <a:latin typeface="Arial" charset="0"/>
              </a:rPr>
              <a:t>Maple production data not available 1982 - 1991</a:t>
            </a:r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4419600" y="6400800"/>
            <a:ext cx="472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800" b="1">
                <a:solidFill>
                  <a:schemeClr val="folHlink"/>
                </a:solidFill>
              </a:rPr>
              <a:t>National Ag Statistics Service-PA, USDA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818" name="Object 2"/>
          <p:cNvGraphicFramePr>
            <a:graphicFrameLocks noChangeAspect="1"/>
          </p:cNvGraphicFramePr>
          <p:nvPr/>
        </p:nvGraphicFramePr>
        <p:xfrm>
          <a:off x="0" y="1295400"/>
          <a:ext cx="9144000" cy="5181600"/>
        </p:xfrm>
        <a:graphic>
          <a:graphicData uri="http://schemas.openxmlformats.org/presentationml/2006/ole">
            <p:oleObj spid="_x0000_s34818" name="Chart" r:id="rId3" imgW="8667771" imgH="5076917" progId="MSGraph.Chart.8">
              <p:embed followColorScheme="full"/>
            </p:oleObj>
          </a:graphicData>
        </a:graphic>
      </p:graphicFrame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0" y="0"/>
            <a:ext cx="8382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3200" b="1">
                <a:solidFill>
                  <a:srgbClr val="FFFF66"/>
                </a:solidFill>
              </a:rPr>
              <a:t>Maple Syrup, Pennsylvania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b="1">
                <a:solidFill>
                  <a:srgbClr val="FFFF66"/>
                </a:solidFill>
              </a:rPr>
              <a:t>Yield data (syrup per tap) began 1954</a:t>
            </a: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-3810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buFontTx/>
              <a:buNone/>
            </a:pPr>
            <a:r>
              <a:rPr lang="en-US" sz="1800" b="1">
                <a:solidFill>
                  <a:srgbClr val="B2B2B2"/>
                </a:solidFill>
              </a:rPr>
              <a:t>Jun 2009</a:t>
            </a:r>
          </a:p>
        </p:txBody>
      </p:sp>
      <p:sp>
        <p:nvSpPr>
          <p:cNvPr id="34821" name="Rectangle 6"/>
          <p:cNvSpPr>
            <a:spLocks noChangeArrowheads="1"/>
          </p:cNvSpPr>
          <p:nvPr/>
        </p:nvSpPr>
        <p:spPr bwMode="auto">
          <a:xfrm>
            <a:off x="4419600" y="6400800"/>
            <a:ext cx="472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800" b="1">
                <a:solidFill>
                  <a:schemeClr val="folHlink"/>
                </a:solidFill>
              </a:rPr>
              <a:t>National Ag Statistics Service-PA, USDA</a:t>
            </a:r>
          </a:p>
        </p:txBody>
      </p:sp>
      <p:sp>
        <p:nvSpPr>
          <p:cNvPr id="34822" name="Text Box 7"/>
          <p:cNvSpPr txBox="1">
            <a:spLocks noChangeArrowheads="1"/>
          </p:cNvSpPr>
          <p:nvPr/>
        </p:nvSpPr>
        <p:spPr bwMode="auto">
          <a:xfrm>
            <a:off x="4473575" y="1301750"/>
            <a:ext cx="393065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500" b="1">
                <a:latin typeface="Arial" charset="0"/>
              </a:rPr>
              <a:t>Maple yield data not available 1982 - 2001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0" y="0"/>
            <a:ext cx="8534400" cy="609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US" sz="3200" b="1" smtClean="0">
                <a:solidFill>
                  <a:srgbClr val="FFFF66"/>
                </a:solidFill>
                <a:latin typeface="Helvetica" pitchFamily="2" charset="0"/>
              </a:rPr>
              <a:t>Grape Acreage, Fruit Regions 1-4</a:t>
            </a:r>
            <a:r>
              <a:rPr lang="en-US" sz="2400" b="1" smtClean="0">
                <a:solidFill>
                  <a:srgbClr val="FFFF66"/>
                </a:solidFill>
                <a:latin typeface="Helvetica" pitchFamily="2" charset="0"/>
              </a:rPr>
              <a:t/>
            </a:r>
            <a:br>
              <a:rPr lang="en-US" sz="2400" b="1" smtClean="0">
                <a:solidFill>
                  <a:srgbClr val="FFFF66"/>
                </a:solidFill>
                <a:latin typeface="Helvetica" pitchFamily="2" charset="0"/>
              </a:rPr>
            </a:br>
            <a:r>
              <a:rPr lang="en-US" sz="2200" b="1" i="1" smtClean="0">
                <a:solidFill>
                  <a:srgbClr val="FFFF66"/>
                </a:solidFill>
                <a:latin typeface="Helvetica" pitchFamily="2" charset="0"/>
              </a:rPr>
              <a:t>     on PA Commercial Fruit Orchards (excludes Erie Cty)</a:t>
            </a:r>
          </a:p>
        </p:txBody>
      </p:sp>
      <p:graphicFrame>
        <p:nvGraphicFramePr>
          <p:cNvPr id="5122" name="Object 3"/>
          <p:cNvGraphicFramePr>
            <a:graphicFrameLocks noChangeAspect="1"/>
          </p:cNvGraphicFramePr>
          <p:nvPr/>
        </p:nvGraphicFramePr>
        <p:xfrm>
          <a:off x="0" y="1371600"/>
          <a:ext cx="8839200" cy="5103813"/>
        </p:xfrm>
        <a:graphic>
          <a:graphicData uri="http://schemas.openxmlformats.org/presentationml/2006/ole">
            <p:oleObj spid="_x0000_s5122" name="Chart" r:id="rId3" imgW="9210650" imgH="5400636" progId="MSGraph.Chart.8">
              <p:embed followColorScheme="full"/>
            </p:oleObj>
          </a:graphicData>
        </a:graphic>
      </p:graphicFrame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-457200" y="6477000"/>
            <a:ext cx="434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buFontTx/>
              <a:buNone/>
            </a:pPr>
            <a:r>
              <a:rPr lang="en-US" sz="1800" b="1">
                <a:solidFill>
                  <a:srgbClr val="B2B2B2"/>
                </a:solidFill>
              </a:rPr>
              <a:t>2002 Orchard &amp; Vineyard Survey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295400" y="1371600"/>
            <a:ext cx="49831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2000" i="1">
                <a:solidFill>
                  <a:srgbClr val="66FF33"/>
                </a:solidFill>
                <a:latin typeface="Arial" charset="0"/>
              </a:rPr>
              <a:t>Region 2 = 15 counties in</a:t>
            </a:r>
          </a:p>
          <a:p>
            <a:pPr>
              <a:buFontTx/>
              <a:buNone/>
            </a:pPr>
            <a:r>
              <a:rPr lang="en-US" sz="2000" i="1">
                <a:solidFill>
                  <a:srgbClr val="66FF33"/>
                </a:solidFill>
                <a:latin typeface="Arial" charset="0"/>
              </a:rPr>
              <a:t>   Delaware, Lehigh &amp; Lower Susq. Valleys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1295400" y="1066800"/>
            <a:ext cx="65659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2000" i="1">
                <a:solidFill>
                  <a:srgbClr val="FFFF00"/>
                </a:solidFill>
                <a:latin typeface="Arial" charset="0"/>
              </a:rPr>
              <a:t>Region 1 = Franklin, Adams, York, Cumb, Perry counties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1295400" y="2133600"/>
            <a:ext cx="3676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2000" i="1">
                <a:solidFill>
                  <a:srgbClr val="66FFFF"/>
                </a:solidFill>
                <a:latin typeface="Arial" charset="0"/>
              </a:rPr>
              <a:t>Region 3 = 23 Central counties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1295400" y="2514600"/>
            <a:ext cx="38020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2000" i="1">
                <a:solidFill>
                  <a:srgbClr val="FF99CC"/>
                </a:solidFill>
                <a:latin typeface="Arial" charset="0"/>
              </a:rPr>
              <a:t>Region 4 = 23 Western counties</a:t>
            </a: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4495800" y="6477000"/>
            <a:ext cx="480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800" b="1">
                <a:solidFill>
                  <a:schemeClr val="folHlink"/>
                </a:solidFill>
              </a:rPr>
              <a:t>National Ag Statistics Service-PA, USDA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0" y="0"/>
            <a:ext cx="8534400" cy="609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en-US" sz="3200" b="1" smtClean="0">
                <a:solidFill>
                  <a:srgbClr val="FFFF66"/>
                </a:solidFill>
                <a:latin typeface="Helvetica" pitchFamily="2" charset="0"/>
              </a:rPr>
              <a:t>Grape Acreage, Fruit Region 5</a:t>
            </a:r>
            <a:r>
              <a:rPr lang="en-US" sz="2400" b="1" smtClean="0">
                <a:solidFill>
                  <a:srgbClr val="FFFF66"/>
                </a:solidFill>
                <a:latin typeface="Helvetica" pitchFamily="2" charset="0"/>
              </a:rPr>
              <a:t/>
            </a:r>
            <a:br>
              <a:rPr lang="en-US" sz="2400" b="1" smtClean="0">
                <a:solidFill>
                  <a:srgbClr val="FFFF66"/>
                </a:solidFill>
                <a:latin typeface="Helvetica" pitchFamily="2" charset="0"/>
              </a:rPr>
            </a:br>
            <a:r>
              <a:rPr lang="en-US" sz="2200" b="1" i="1" smtClean="0">
                <a:solidFill>
                  <a:srgbClr val="FFFF66"/>
                </a:solidFill>
                <a:latin typeface="Helvetica" pitchFamily="2" charset="0"/>
              </a:rPr>
              <a:t>     on PA Commercial Fruit Orchards in Erie County</a:t>
            </a:r>
          </a:p>
        </p:txBody>
      </p:sp>
      <p:graphicFrame>
        <p:nvGraphicFramePr>
          <p:cNvPr id="6146" name="Object 3"/>
          <p:cNvGraphicFramePr>
            <a:graphicFrameLocks noChangeAspect="1"/>
          </p:cNvGraphicFramePr>
          <p:nvPr/>
        </p:nvGraphicFramePr>
        <p:xfrm>
          <a:off x="0" y="1371600"/>
          <a:ext cx="8839200" cy="5103813"/>
        </p:xfrm>
        <a:graphic>
          <a:graphicData uri="http://schemas.openxmlformats.org/presentationml/2006/ole">
            <p:oleObj spid="_x0000_s6146" name="Chart" r:id="rId3" imgW="9210650" imgH="5400636" progId="MSGraph.Chart.8">
              <p:embed followColorScheme="full"/>
            </p:oleObj>
          </a:graphicData>
        </a:graphic>
      </p:graphicFrame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-457200" y="6477000"/>
            <a:ext cx="434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buFontTx/>
              <a:buNone/>
            </a:pPr>
            <a:r>
              <a:rPr lang="en-US" sz="1800" b="1">
                <a:solidFill>
                  <a:srgbClr val="B2B2B2"/>
                </a:solidFill>
              </a:rPr>
              <a:t>2002 Orchard &amp; Vineyard Survey</a:t>
            </a: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4419600" y="6477000"/>
            <a:ext cx="472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800" b="1">
                <a:solidFill>
                  <a:schemeClr val="folHlink"/>
                </a:solidFill>
              </a:rPr>
              <a:t>National Ag Statistics Service-PA, USDA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0"/>
            <a:ext cx="853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3200" b="1">
                <a:solidFill>
                  <a:srgbClr val="FFFF66"/>
                </a:solidFill>
              </a:rPr>
              <a:t>Number of Vineyards by Size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2200" b="1" i="1">
                <a:solidFill>
                  <a:srgbClr val="FFFF66"/>
                </a:solidFill>
              </a:rPr>
              <a:t>    on PA Commercial Fruit Orchards outside Erie County</a:t>
            </a:r>
          </a:p>
        </p:txBody>
      </p:sp>
      <p:graphicFrame>
        <p:nvGraphicFramePr>
          <p:cNvPr id="792579" name="Group 3"/>
          <p:cNvGraphicFramePr>
            <a:graphicFrameLocks noGrp="1"/>
          </p:cNvGraphicFramePr>
          <p:nvPr/>
        </p:nvGraphicFramePr>
        <p:xfrm>
          <a:off x="381000" y="1219200"/>
          <a:ext cx="6934200" cy="5181600"/>
        </p:xfrm>
        <a:graphic>
          <a:graphicData uri="http://schemas.openxmlformats.org/drawingml/2006/table">
            <a:tbl>
              <a:tblPr/>
              <a:tblGrid>
                <a:gridCol w="2438400"/>
                <a:gridCol w="1600200"/>
                <a:gridCol w="1447800"/>
                <a:gridCol w="1447800"/>
              </a:tblGrid>
              <a:tr h="500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1978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1997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2002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0.1–1.9 acres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36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18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2 - 4.9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36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20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25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5 - 9.9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25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14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18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10 - 19.9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13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20 - 49.9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50 - 99.9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100 - 199.9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200 +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     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113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73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71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7948" name="Rectangle 60"/>
          <p:cNvSpPr>
            <a:spLocks noChangeArrowheads="1"/>
          </p:cNvSpPr>
          <p:nvPr/>
        </p:nvSpPr>
        <p:spPr bwMode="auto">
          <a:xfrm>
            <a:off x="-457200" y="6477000"/>
            <a:ext cx="434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buFontTx/>
              <a:buNone/>
            </a:pPr>
            <a:r>
              <a:rPr lang="en-US" sz="1800" b="1">
                <a:solidFill>
                  <a:srgbClr val="B2B2B2"/>
                </a:solidFill>
              </a:rPr>
              <a:t>2002 Orchard &amp; Vineyard Survey</a:t>
            </a:r>
          </a:p>
        </p:txBody>
      </p:sp>
      <p:sp>
        <p:nvSpPr>
          <p:cNvPr id="37949" name="Rectangle 61"/>
          <p:cNvSpPr>
            <a:spLocks noChangeArrowheads="1"/>
          </p:cNvSpPr>
          <p:nvPr/>
        </p:nvSpPr>
        <p:spPr bwMode="auto">
          <a:xfrm>
            <a:off x="4495800" y="6477000"/>
            <a:ext cx="464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800" b="1">
                <a:solidFill>
                  <a:schemeClr val="folHlink"/>
                </a:solidFill>
              </a:rPr>
              <a:t>National Ag Statistics Service-PA, USDA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0"/>
            <a:ext cx="853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3200" b="1">
                <a:solidFill>
                  <a:srgbClr val="FFFF66"/>
                </a:solidFill>
              </a:rPr>
              <a:t>Number of Vineyards by Size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2200" b="1" i="1">
                <a:solidFill>
                  <a:srgbClr val="FFFF66"/>
                </a:solidFill>
              </a:rPr>
              <a:t>    on PA Commercial Fruit Orchards in Erie County</a:t>
            </a:r>
          </a:p>
        </p:txBody>
      </p:sp>
      <p:graphicFrame>
        <p:nvGraphicFramePr>
          <p:cNvPr id="793603" name="Group 3"/>
          <p:cNvGraphicFramePr>
            <a:graphicFrameLocks noGrp="1"/>
          </p:cNvGraphicFramePr>
          <p:nvPr/>
        </p:nvGraphicFramePr>
        <p:xfrm>
          <a:off x="381000" y="1219200"/>
          <a:ext cx="6934200" cy="5181600"/>
        </p:xfrm>
        <a:graphic>
          <a:graphicData uri="http://schemas.openxmlformats.org/drawingml/2006/table">
            <a:tbl>
              <a:tblPr/>
              <a:tblGrid>
                <a:gridCol w="2438400"/>
                <a:gridCol w="1600200"/>
                <a:gridCol w="1447800"/>
                <a:gridCol w="1447800"/>
              </a:tblGrid>
              <a:tr h="500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1978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1997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2002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0.1–1.9 acres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2 - 4.9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44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17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16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5 - 9.9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65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25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18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10 - 19.9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79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45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29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20 - 49.9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100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59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48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50 - 99.9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43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42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32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100 - 199.9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20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23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25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200 +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     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361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219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charset="0"/>
                        </a:rPr>
                        <a:t>179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8972" name="Rectangle 60"/>
          <p:cNvSpPr>
            <a:spLocks noChangeArrowheads="1"/>
          </p:cNvSpPr>
          <p:nvPr/>
        </p:nvSpPr>
        <p:spPr bwMode="auto">
          <a:xfrm>
            <a:off x="-457200" y="6477000"/>
            <a:ext cx="434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buFontTx/>
              <a:buNone/>
            </a:pPr>
            <a:r>
              <a:rPr lang="en-US" sz="1800" b="1">
                <a:solidFill>
                  <a:srgbClr val="B2B2B2"/>
                </a:solidFill>
              </a:rPr>
              <a:t>2002 Orchard &amp; Vineyard Survey</a:t>
            </a:r>
          </a:p>
        </p:txBody>
      </p:sp>
      <p:sp>
        <p:nvSpPr>
          <p:cNvPr id="38973" name="Rectangle 61"/>
          <p:cNvSpPr>
            <a:spLocks noChangeArrowheads="1"/>
          </p:cNvSpPr>
          <p:nvPr/>
        </p:nvSpPr>
        <p:spPr bwMode="auto">
          <a:xfrm>
            <a:off x="4495800" y="6477000"/>
            <a:ext cx="464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800" b="1">
                <a:solidFill>
                  <a:schemeClr val="folHlink"/>
                </a:solidFill>
              </a:rPr>
              <a:t>National Ag Statistics Service-PA, USDA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ISO-VB">
  <a:themeElements>
    <a:clrScheme name="MISO-VB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ISO-VB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Helvetica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Helvetica" pitchFamily="2" charset="0"/>
          </a:defRPr>
        </a:defPPr>
      </a:lstStyle>
    </a:lnDef>
  </a:objectDefaults>
  <a:extraClrSchemeLst>
    <a:extraClrScheme>
      <a:clrScheme name="MISO-VB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SO-VB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SO-VB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SO-VB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SO-VB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SO-VB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SO-VB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H:\SHARED\dappmiso\Marketing\PowerPoint Class\MISO-VB.pot</Template>
  <TotalTime>19685</TotalTime>
  <Pages>27</Pages>
  <Words>1280</Words>
  <Application>Microsoft Office PowerPoint</Application>
  <PresentationFormat>On-screen Show (4:3)</PresentationFormat>
  <Paragraphs>413</Paragraphs>
  <Slides>51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51</vt:i4>
      </vt:variant>
    </vt:vector>
  </HeadingPairs>
  <TitlesOfParts>
    <vt:vector size="58" baseType="lpstr">
      <vt:lpstr>Helvetica</vt:lpstr>
      <vt:lpstr>Arial</vt:lpstr>
      <vt:lpstr>Times New Roman</vt:lpstr>
      <vt:lpstr>MISO-VB</vt:lpstr>
      <vt:lpstr>Lotus Freelance 9 Drawing</vt:lpstr>
      <vt:lpstr>Microsoft Graph Chart</vt:lpstr>
      <vt:lpstr>Microsoft Graph 2000 Chart</vt:lpstr>
      <vt:lpstr>Slide 1</vt:lpstr>
      <vt:lpstr>Tree Fruit &amp; Grapes Utilized Production  Tons Fresh Equivalent</vt:lpstr>
      <vt:lpstr>Tree Fruit &amp; Grapes Value of Utilized Production</vt:lpstr>
      <vt:lpstr>Slide 4</vt:lpstr>
      <vt:lpstr>Grape Acres &amp; Number of Vineyards      on PA Commercial Fruit Operations</vt:lpstr>
      <vt:lpstr>Grape Acreage, Fruit Regions 1-4      on PA Commercial Fruit Orchards (excludes Erie Cty)</vt:lpstr>
      <vt:lpstr>Grape Acreage, Fruit Region 5      on PA Commercial Fruit Orchards in Erie County</vt:lpstr>
      <vt:lpstr>Slide 8</vt:lpstr>
      <vt:lpstr>Slide 9</vt:lpstr>
      <vt:lpstr>Slide 10</vt:lpstr>
      <vt:lpstr>Slide 11</vt:lpstr>
      <vt:lpstr>Slide 12</vt:lpstr>
      <vt:lpstr>Principal Vegetables, Value of Production Pennsylvania</vt:lpstr>
      <vt:lpstr>Principal Vegetables, Acres Harvested Pennsylvania</vt:lpstr>
      <vt:lpstr>PA Potato Acres Harvested</vt:lpstr>
      <vt:lpstr>Principal Vegetables, Acres Harvested Pennsylvania</vt:lpstr>
      <vt:lpstr>Principal Fresh Market Vegetables Value of Production</vt:lpstr>
      <vt:lpstr>Principal Processed Vegetables Pennsylvania, Value of Production</vt:lpstr>
      <vt:lpstr>Slide 19</vt:lpstr>
      <vt:lpstr>Slide 20</vt:lpstr>
      <vt:lpstr>Slide 21</vt:lpstr>
      <vt:lpstr>Slide 22</vt:lpstr>
      <vt:lpstr>Slide 23</vt:lpstr>
      <vt:lpstr>Slide 24</vt:lpstr>
      <vt:lpstr>PA Nursery &amp; Greenhouse Crops Most Recent Value of Sales ($000)</vt:lpstr>
      <vt:lpstr>PA Floriculture Crops, 2008 Wholesale Value of Sales = $137.9 million</vt:lpstr>
      <vt:lpstr>PA Nursery Crops, 2006 Gross Value of Sales = $113.9 million</vt:lpstr>
      <vt:lpstr>Slide 28</vt:lpstr>
      <vt:lpstr>PA Cut Christmas Tree Acreage, 1998 Production by Species</vt:lpstr>
      <vt:lpstr>Slide 30</vt:lpstr>
      <vt:lpstr>Cut Christmas Trees, 2007 Farms in Production, States &gt;1,000 farms</vt:lpstr>
      <vt:lpstr>Cut Christmas Trees, 2007 Acres in Production, States &gt; 10,000 ac.</vt:lpstr>
      <vt:lpstr>Cut Christmas Trees, 2007 Number of Trees Cut , States &gt; 1/2 million</vt:lpstr>
      <vt:lpstr>Cut Christmas Trees Sold,  2000 &amp; 2003, Selected States</vt:lpstr>
      <vt:lpstr>Christmas Tree Inventory,  Jan 1, 2001 &amp; 2004, Selected States</vt:lpstr>
      <vt:lpstr>Slide 36</vt:lpstr>
      <vt:lpstr>Slide 37</vt:lpstr>
      <vt:lpstr>Slide 38</vt:lpstr>
      <vt:lpstr>Mushrooms, annual program began 1966/67 Volume of Sales, July 1 – June 30</vt:lpstr>
      <vt:lpstr>All Agaricus Mushrooms Number of Growers, July 1 – June 30</vt:lpstr>
      <vt:lpstr>All Agaricus Mushrooms Volume of Sales, July 1 – June 30</vt:lpstr>
      <vt:lpstr>Brown Agaricus Mushrooms Number of Growers, July 1 – June 30</vt:lpstr>
      <vt:lpstr>Brown Agaricus Mushrooms Volume of Sales, July 1 – June 30</vt:lpstr>
      <vt:lpstr>Slide 44</vt:lpstr>
      <vt:lpstr>Slide 45</vt:lpstr>
      <vt:lpstr>Slide 46</vt:lpstr>
      <vt:lpstr>Slide 47</vt:lpstr>
      <vt:lpstr>Maple Syrup, Pennsylvania Number of Taps by County, 2007 &gt;10,000 taps</vt:lpstr>
      <vt:lpstr>Slide 49</vt:lpstr>
      <vt:lpstr>Slide 50</vt:lpstr>
      <vt:lpstr>Slide 51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 Charts &amp; Graphics, PowerPoint Presentation</dc:title>
  <dc:subject/>
  <dc:creator>PA Ag Statistics Service, a field office of USDA's National Agricultural Statistics Service (NASS)</dc:creator>
  <cp:keywords/>
  <dc:description/>
  <cp:lastModifiedBy>hnace</cp:lastModifiedBy>
  <cp:revision>1142</cp:revision>
  <cp:lastPrinted>2000-04-06T19:34:04Z</cp:lastPrinted>
  <dcterms:created xsi:type="dcterms:W3CDTF">2000-04-06T13:14:40Z</dcterms:created>
  <dcterms:modified xsi:type="dcterms:W3CDTF">2009-08-06T22:05:02Z</dcterms:modified>
</cp:coreProperties>
</file>