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3" r:id="rId3"/>
    <p:sldId id="258" r:id="rId4"/>
    <p:sldId id="269" r:id="rId5"/>
    <p:sldId id="270" r:id="rId6"/>
    <p:sldId id="282" r:id="rId7"/>
    <p:sldId id="283" r:id="rId8"/>
    <p:sldId id="284" r:id="rId9"/>
    <p:sldId id="272" r:id="rId10"/>
    <p:sldId id="268" r:id="rId11"/>
    <p:sldId id="259" r:id="rId12"/>
    <p:sldId id="260" r:id="rId13"/>
    <p:sldId id="285" r:id="rId14"/>
    <p:sldId id="286" r:id="rId15"/>
    <p:sldId id="261" r:id="rId16"/>
    <p:sldId id="287" r:id="rId17"/>
    <p:sldId id="288" r:id="rId18"/>
    <p:sldId id="262" r:id="rId19"/>
    <p:sldId id="264" r:id="rId20"/>
    <p:sldId id="263" r:id="rId21"/>
    <p:sldId id="271" r:id="rId22"/>
    <p:sldId id="274" r:id="rId23"/>
    <p:sldId id="277" r:id="rId24"/>
    <p:sldId id="278" r:id="rId25"/>
    <p:sldId id="279" r:id="rId26"/>
    <p:sldId id="276" r:id="rId27"/>
    <p:sldId id="292" r:id="rId28"/>
    <p:sldId id="289" r:id="rId29"/>
    <p:sldId id="293" r:id="rId30"/>
    <p:sldId id="294" r:id="rId31"/>
    <p:sldId id="295" r:id="rId32"/>
    <p:sldId id="296" r:id="rId33"/>
    <p:sldId id="297" r:id="rId34"/>
    <p:sldId id="298" r:id="rId35"/>
    <p:sldId id="299" r:id="rId36"/>
    <p:sldId id="300" r:id="rId37"/>
    <p:sldId id="301" r:id="rId38"/>
    <p:sldId id="302" r:id="rId39"/>
    <p:sldId id="303" r:id="rId4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335" autoAdjust="0"/>
    <p:restoredTop sz="90929"/>
  </p:normalViewPr>
  <p:slideViewPr>
    <p:cSldViewPr>
      <p:cViewPr varScale="1">
        <p:scale>
          <a:sx n="71" d="100"/>
          <a:sy n="71" d="100"/>
        </p:scale>
        <p:origin x="-86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AA041B6-84A6-4A10-B909-98519452482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71A7C94-4F0E-4986-9B42-A1F1DAD0072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D7B992F-F306-433C-B630-315989DBADD9}"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lstStyle/>
          <a:p>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2977CBAD-7106-4D06-9B6C-98F1FAE8DE9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E0BA777-4D79-41E0-8B86-35C8B73895D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2C7EEC5-1756-4BBD-9FEA-8872E6E4057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2CF57BE-967D-4733-A701-560835AEDCB5}"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4C6D771-2C96-4828-A4E1-CB53CD174DA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BCE7167-CE07-4FFF-BC2D-9ACCBE2DF63C}"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8CFC1D9-6561-425E-AC1D-47B2206A5960}"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D6FE49E-EEE0-4B8E-9FDA-0BF0006962EE}"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C0968D8-7906-4453-B502-E8DA0E1B99A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5D4000D-2E4E-44C1-B7F4-140082F40E06}"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charset="0"/>
        </a:defRPr>
      </a:lvl2pPr>
      <a:lvl3pPr algn="ctr" rtl="0" fontAlgn="base">
        <a:spcBef>
          <a:spcPct val="0"/>
        </a:spcBef>
        <a:spcAft>
          <a:spcPct val="0"/>
        </a:spcAft>
        <a:defRPr sz="4400">
          <a:solidFill>
            <a:schemeClr val="tx2"/>
          </a:solidFill>
          <a:latin typeface="Times New Roman" charset="0"/>
        </a:defRPr>
      </a:lvl3pPr>
      <a:lvl4pPr algn="ctr" rtl="0" fontAlgn="base">
        <a:spcBef>
          <a:spcPct val="0"/>
        </a:spcBef>
        <a:spcAft>
          <a:spcPct val="0"/>
        </a:spcAft>
        <a:defRPr sz="4400">
          <a:solidFill>
            <a:schemeClr val="tx2"/>
          </a:solidFill>
          <a:latin typeface="Times New Roman" charset="0"/>
        </a:defRPr>
      </a:lvl4pPr>
      <a:lvl5pPr algn="ctr" rtl="0" fontAlgn="base">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hyperlink" Target="http://www.naturalmoment.com/images/wildflowers/RhodyOakH200345-01.jpg" TargetMode="Externa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slide" Target="slide1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 Target="slide16.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hyperlink" Target="http://www.50states.com/rdisland.htm" TargetMode="External"/><Relationship Id="rId2" Type="http://schemas.openxmlformats.org/officeDocument/2006/relationships/hyperlink" Target="http://www.phmc.state.pa.us/" TargetMode="Externa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hyperlink" Target="http://www.infoplease.com/cgi-bin/id/A0820682" TargetMode="External"/><Relationship Id="rId3" Type="http://schemas.openxmlformats.org/officeDocument/2006/relationships/hyperlink" Target="http://www.infoplease.com/cgi-bin/id/A0838169" TargetMode="External"/><Relationship Id="rId7" Type="http://schemas.openxmlformats.org/officeDocument/2006/relationships/hyperlink" Target="http://www.infoplease.com/cgi-bin/id/A0001229" TargetMode="External"/><Relationship Id="rId12"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12.xml"/><Relationship Id="rId6" Type="http://schemas.openxmlformats.org/officeDocument/2006/relationships/hyperlink" Target="http://www.infoplease.com/cgi-bin/id/A0850381" TargetMode="External"/><Relationship Id="rId11" Type="http://schemas.openxmlformats.org/officeDocument/2006/relationships/hyperlink" Target="http://www.infoplease.com/cgi-bin/id/A0825087" TargetMode="External"/><Relationship Id="rId5" Type="http://schemas.openxmlformats.org/officeDocument/2006/relationships/hyperlink" Target="http://www.infoplease.com/cgi-bin/id/A0813349" TargetMode="External"/><Relationship Id="rId10" Type="http://schemas.openxmlformats.org/officeDocument/2006/relationships/hyperlink" Target="http://www.infoplease.com/cgi-bin/id/A0829676" TargetMode="External"/><Relationship Id="rId4" Type="http://schemas.openxmlformats.org/officeDocument/2006/relationships/hyperlink" Target="http://www.infoplease.com/cgi-bin/id/A0101022" TargetMode="External"/><Relationship Id="rId9" Type="http://schemas.openxmlformats.org/officeDocument/2006/relationships/hyperlink" Target="http://www.infoplease.com/cgi-bin/id/A0812362"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hyperlink" Target="http://images.google.com/imgres?imgurl=http://www.websitesrus.net/images/slinky.jpg&amp;imgrefurl=http://www.websitesrus.net/pages/domains.shtml&amp;h=219&amp;w=254&amp;sz=10&amp;hl=en&amp;start=8&amp;tbnid=behI3ZoU1ddp9M:&amp;tbnh=96&amp;tbnw=111&amp;prev=/images%3Fq%3Dslinky%26svnum%3D10%26hl%3Den%26lr%3D" TargetMode="External"/><Relationship Id="rId3" Type="http://schemas.openxmlformats.org/officeDocument/2006/relationships/hyperlink" Target="http://images.google.com/imgres?imgurl=http://upload.wikimedia.org/wikipedia/en/thumb/8/8d/Milk_l_de.jpg/200px-Milk_l_de.jpg&amp;imgrefurl=http://en.wikipedia.org/wiki/Milk&amp;h=267&amp;w=200&amp;sz=5&amp;hl=en&amp;start=1&amp;tbnid=ib9m_wqQwz4l7M:&amp;tbnh=113&amp;tbnw=85&amp;prev=/images%3Fq%3Dmilk%26svnum%3D10%26hl%3Den%26lr%3D" TargetMode="External"/><Relationship Id="rId7" Type="http://schemas.openxmlformats.org/officeDocument/2006/relationships/hyperlink" Target="http://images.google.com/imgres?imgurl=http://www.all-about-great-danes.com/images/famphoto.jpg&amp;imgrefurl=http://www.all-about-great-danes.com/&amp;h=205&amp;w=180&amp;sz=23&amp;hl=en&amp;start=13&amp;tbnid=zLUhgis0Qu-H7M:&amp;tbnh=105&amp;tbnw=92&amp;prev=/images%3Fq%3Dgreat%2Bdane%26svnum%3D10%26hl%3Den%26lr%3D" TargetMode="External"/><Relationship Id="rId12" Type="http://schemas.openxmlformats.org/officeDocument/2006/relationships/image" Target="../media/image31.jpeg"/><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28.jpeg"/><Relationship Id="rId11" Type="http://schemas.openxmlformats.org/officeDocument/2006/relationships/hyperlink" Target="http://images.google.com/imgres?imgurl=http://www.abc.net.au/science/scribblygum/december2003/img/firefly.jpg&amp;imgrefurl=http://www.abc.net.au/science/scribblygum/december2003/&amp;h=200&amp;w=250&amp;sz=13&amp;hl=en&amp;start=8&amp;tbnid=GMVE_43IIPvyCM:&amp;tbnh=89&amp;tbnw=111&amp;prev=/images%3Fq%3Dfirefly%26svnum%3D10%26hl%3Den%26lr%3D" TargetMode="External"/><Relationship Id="rId5" Type="http://schemas.openxmlformats.org/officeDocument/2006/relationships/hyperlink" Target="http://images.google.com/imgres?imgurl=http://www.solomonscookies.com/gfx/catalog/cookies/black_label/bl_chocolate_chip.jpg&amp;imgrefurl=http://www.solomonscookies.com/catalog/black_label/chocolate_chip_bl.html&amp;h=370&amp;w=354&amp;sz=39&amp;hl=en&amp;start=1&amp;tbnid=Ovt9pY0Y5W4sKM:&amp;tbnh=122&amp;tbnw=117&amp;prev=/images%3Fq%3Dchocolate%2Bchip%2Bcookie%26svnum%3D10%26hl%3Den%26lr%3D" TargetMode="External"/><Relationship Id="rId10" Type="http://schemas.openxmlformats.org/officeDocument/2006/relationships/image" Target="../media/image30.jpeg"/><Relationship Id="rId4" Type="http://schemas.openxmlformats.org/officeDocument/2006/relationships/image" Target="../media/image27.jpeg"/><Relationship Id="rId9" Type="http://schemas.openxmlformats.org/officeDocument/2006/relationships/hyperlink" Target="http://images.google.com/imgres?imgurl=http://www.1fghp.com/Canadapictures/canadaexpnorth.jpg&amp;imgrefurl=http://www.1fghp.com/canada/Brootrout.html&amp;h=300&amp;w=260&amp;sz=14&amp;hl=en&amp;start=3&amp;tbnid=7_qeNOfJEyyGKM:&amp;tbnh=116&amp;tbnw=101&amp;prev=/images%3Fq%3Dbrook%2Btrout%26svnum%3D10%26hl%3Den%26lr%3D" TargetMode="External"/><Relationship Id="rId14" Type="http://schemas.openxmlformats.org/officeDocument/2006/relationships/image" Target="../media/image32.jpeg"/></Relationships>
</file>

<file path=ppt/slides/_rels/slide28.xml.rels><?xml version="1.0" encoding="UTF-8" standalone="yes"?>
<Relationships xmlns="http://schemas.openxmlformats.org/package/2006/relationships"><Relationship Id="rId8" Type="http://schemas.openxmlformats.org/officeDocument/2006/relationships/hyperlink" Target="http://www.topperscot.com/topperscot05/IMAGES/IMAGESFINAL/Teamlogos/NHL%20Knobs/Pit%20Penguins%20(KN)/penguins.jpg" TargetMode="External"/><Relationship Id="rId13" Type="http://schemas.openxmlformats.org/officeDocument/2006/relationships/image" Target="../media/image40.jpeg"/><Relationship Id="rId3" Type="http://schemas.openxmlformats.org/officeDocument/2006/relationships/image" Target="../media/image33.jpeg"/><Relationship Id="rId7" Type="http://schemas.openxmlformats.org/officeDocument/2006/relationships/image" Target="../media/image37.jpeg"/><Relationship Id="rId12" Type="http://schemas.openxmlformats.org/officeDocument/2006/relationships/hyperlink" Target="http://dev.philadelphia.comcastsportsnet.com/images/contests/temple_owl.gif" TargetMode="External"/><Relationship Id="rId17" Type="http://schemas.openxmlformats.org/officeDocument/2006/relationships/image" Target="../media/image42.jpeg"/><Relationship Id="rId2" Type="http://schemas.openxmlformats.org/officeDocument/2006/relationships/hyperlink" Target="http://www.teamhitchcover.com/steelers.jpg" TargetMode="External"/><Relationship Id="rId16" Type="http://schemas.openxmlformats.org/officeDocument/2006/relationships/hyperlink" Target="http://www.myspacephotos.com/MySpacePhotos/items_img/112844269776ers-sixers-tickets.gif" TargetMode="External"/><Relationship Id="rId1" Type="http://schemas.openxmlformats.org/officeDocument/2006/relationships/slideLayout" Target="../slideLayouts/slideLayout1.xml"/><Relationship Id="rId6" Type="http://schemas.openxmlformats.org/officeDocument/2006/relationships/image" Target="../media/image36.jpeg"/><Relationship Id="rId11" Type="http://schemas.openxmlformats.org/officeDocument/2006/relationships/image" Target="../media/image39.jpeg"/><Relationship Id="rId5" Type="http://schemas.openxmlformats.org/officeDocument/2006/relationships/image" Target="../media/image35.jpeg"/><Relationship Id="rId15" Type="http://schemas.openxmlformats.org/officeDocument/2006/relationships/image" Target="../media/image41.jpeg"/><Relationship Id="rId10" Type="http://schemas.openxmlformats.org/officeDocument/2006/relationships/hyperlink" Target="http://img.search.com/1/1a/300px-PittPanthers.gif" TargetMode="External"/><Relationship Id="rId4" Type="http://schemas.openxmlformats.org/officeDocument/2006/relationships/image" Target="../media/image34.png"/><Relationship Id="rId9" Type="http://schemas.openxmlformats.org/officeDocument/2006/relationships/image" Target="../media/image38.jpeg"/><Relationship Id="rId14" Type="http://schemas.openxmlformats.org/officeDocument/2006/relationships/hyperlink" Target="http://images.google.com/imgres?imgurl=http://www.collegiate-stuff-online.com/usrimage/penn%2520state%2520logo.jpg&amp;imgrefurl=http://www.collegiate-stuff-online.com/&amp;h=216&amp;w=216&amp;sz=29&amp;hl=en&amp;start=10&amp;tbnid=nIBj3BuJEvf1IM:&amp;tbnh=107&amp;tbnw=107&amp;prev=/images%3Fq%3Dpenn%2Bstate%2Buniversity%26svnum%3D10%26hl%3Den%26lr%3D"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slide" Target="slide3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3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33.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slide" Target="slide35.xml"/><Relationship Id="rId2" Type="http://schemas.openxmlformats.org/officeDocument/2006/relationships/slide" Target="slide3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slide" Target="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slide" Target="slide38.xml"/><Relationship Id="rId2" Type="http://schemas.openxmlformats.org/officeDocument/2006/relationships/slide" Target="slide3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slide" Target="slide3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9.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hyperlink" Target="http://en.wikipedia.org/w/index.php?title=Pierre_Joseph_de_Celeron%2C_sieur_de_Blainville&amp;action=edit" TargetMode="External"/><Relationship Id="rId3" Type="http://schemas.openxmlformats.org/officeDocument/2006/relationships/hyperlink" Target="http://en.wikipedia.org/wiki/Iroquois" TargetMode="External"/><Relationship Id="rId7" Type="http://schemas.openxmlformats.org/officeDocument/2006/relationships/hyperlink" Target="http://en.wikipedia.org/wiki/1749" TargetMode="External"/><Relationship Id="rId2" Type="http://schemas.openxmlformats.org/officeDocument/2006/relationships/image" Target="../media/image8.png"/><Relationship Id="rId1" Type="http://schemas.openxmlformats.org/officeDocument/2006/relationships/slideLayout" Target="../slideLayouts/slideLayout12.xml"/><Relationship Id="rId6" Type="http://schemas.openxmlformats.org/officeDocument/2006/relationships/hyperlink" Target="http://en.wikipedia.org/wiki/France" TargetMode="External"/><Relationship Id="rId5" Type="http://schemas.openxmlformats.org/officeDocument/2006/relationships/hyperlink" Target="http://en.wikipedia.org/wiki/European" TargetMode="External"/><Relationship Id="rId4" Type="http://schemas.openxmlformats.org/officeDocument/2006/relationships/hyperlink" Target="http://en.wikipedia.org/w/index.php?title=Allegwi&amp;action=edit" TargetMode="External"/><Relationship Id="rId9" Type="http://schemas.openxmlformats.org/officeDocument/2006/relationships/hyperlink" Target="http://en.wikipedia.org/wiki/Louis_XV_of_Franc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09600" y="990600"/>
            <a:ext cx="7772400" cy="1143000"/>
          </a:xfrm>
        </p:spPr>
        <p:txBody>
          <a:bodyPr/>
          <a:lstStyle/>
          <a:p>
            <a:r>
              <a:rPr lang="en-US" b="1">
                <a:latin typeface="Georgia" pitchFamily="18" charset="0"/>
              </a:rPr>
              <a:t>Welcome to Pennsylvania Geography!!!</a:t>
            </a:r>
          </a:p>
        </p:txBody>
      </p:sp>
      <p:sp>
        <p:nvSpPr>
          <p:cNvPr id="2051" name="Rectangle 3"/>
          <p:cNvSpPr>
            <a:spLocks noGrp="1" noChangeArrowheads="1"/>
          </p:cNvSpPr>
          <p:nvPr>
            <p:ph type="subTitle" idx="1"/>
          </p:nvPr>
        </p:nvSpPr>
        <p:spPr/>
        <p:txBody>
          <a:bodyPr/>
          <a:lstStyle/>
          <a:p>
            <a:r>
              <a:rPr lang="en-US"/>
              <a:t> </a:t>
            </a:r>
          </a:p>
        </p:txBody>
      </p:sp>
      <p:pic>
        <p:nvPicPr>
          <p:cNvPr id="2053" name="Picture 5" descr="http://community.iexplore.com/photos/journal_photos/07231315a.JPG"/>
          <p:cNvPicPr>
            <a:picLocks noChangeAspect="1" noChangeArrowheads="1"/>
          </p:cNvPicPr>
          <p:nvPr/>
        </p:nvPicPr>
        <p:blipFill>
          <a:blip r:embed="rId2" cstate="print"/>
          <a:srcRect/>
          <a:stretch>
            <a:fillRect/>
          </a:stretch>
        </p:blipFill>
        <p:spPr bwMode="auto">
          <a:xfrm>
            <a:off x="1295400" y="2438400"/>
            <a:ext cx="6477000" cy="37338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1026"/>
          <p:cNvSpPr>
            <a:spLocks noGrp="1" noChangeArrowheads="1"/>
          </p:cNvSpPr>
          <p:nvPr>
            <p:ph type="title"/>
          </p:nvPr>
        </p:nvSpPr>
        <p:spPr/>
        <p:txBody>
          <a:bodyPr/>
          <a:lstStyle/>
          <a:p>
            <a:r>
              <a:rPr lang="en-US"/>
              <a:t>Important PA Facts</a:t>
            </a:r>
          </a:p>
        </p:txBody>
      </p:sp>
      <p:sp>
        <p:nvSpPr>
          <p:cNvPr id="19459" name="Rectangle 1027"/>
          <p:cNvSpPr>
            <a:spLocks noGrp="1" noChangeArrowheads="1"/>
          </p:cNvSpPr>
          <p:nvPr>
            <p:ph type="body" idx="1"/>
          </p:nvPr>
        </p:nvSpPr>
        <p:spPr/>
        <p:txBody>
          <a:bodyPr/>
          <a:lstStyle/>
          <a:p>
            <a:r>
              <a:rPr lang="en-US" sz="2800"/>
              <a:t>Pennsylvania was the </a:t>
            </a:r>
            <a:r>
              <a:rPr lang="en-US" sz="2800" b="1">
                <a:solidFill>
                  <a:srgbClr val="FF0000"/>
                </a:solidFill>
              </a:rPr>
              <a:t>2</a:t>
            </a:r>
            <a:r>
              <a:rPr lang="en-US" sz="2800" b="1" baseline="30000">
                <a:solidFill>
                  <a:srgbClr val="FF0000"/>
                </a:solidFill>
              </a:rPr>
              <a:t>nd</a:t>
            </a:r>
            <a:r>
              <a:rPr lang="en-US" sz="2800" b="1">
                <a:solidFill>
                  <a:srgbClr val="FF0000"/>
                </a:solidFill>
              </a:rPr>
              <a:t> state</a:t>
            </a:r>
            <a:r>
              <a:rPr lang="en-US" sz="2800"/>
              <a:t> in the creation of the USA; December 12, 1787 </a:t>
            </a:r>
          </a:p>
          <a:p>
            <a:r>
              <a:rPr lang="en-US" sz="2800" b="1">
                <a:solidFill>
                  <a:srgbClr val="FF0000"/>
                </a:solidFill>
              </a:rPr>
              <a:t>Population,</a:t>
            </a:r>
            <a:r>
              <a:rPr lang="en-US" sz="2800"/>
              <a:t> 2004 estimate 12,429,616</a:t>
            </a:r>
          </a:p>
          <a:p>
            <a:r>
              <a:rPr lang="en-US" sz="2800" b="1">
                <a:solidFill>
                  <a:srgbClr val="FF0000"/>
                </a:solidFill>
              </a:rPr>
              <a:t>State Abbreviation</a:t>
            </a:r>
            <a:r>
              <a:rPr lang="en-US" sz="2800"/>
              <a:t> – PA</a:t>
            </a:r>
          </a:p>
          <a:p>
            <a:r>
              <a:rPr lang="en-US" sz="2800" b="1">
                <a:solidFill>
                  <a:srgbClr val="FF0000"/>
                </a:solidFill>
              </a:rPr>
              <a:t>State Capital</a:t>
            </a:r>
            <a:r>
              <a:rPr lang="en-US" sz="2800"/>
              <a:t> – Harrisburg</a:t>
            </a:r>
          </a:p>
          <a:p>
            <a:r>
              <a:rPr lang="en-US" sz="2800" b="1">
                <a:solidFill>
                  <a:srgbClr val="FF0000"/>
                </a:solidFill>
              </a:rPr>
              <a:t>Largest City</a:t>
            </a:r>
            <a:r>
              <a:rPr lang="en-US" sz="2800"/>
              <a:t> - Philadelphia </a:t>
            </a:r>
          </a:p>
          <a:p>
            <a:r>
              <a:rPr lang="en-US" sz="2800" b="1">
                <a:solidFill>
                  <a:srgbClr val="FF0000"/>
                </a:solidFill>
              </a:rPr>
              <a:t>Area</a:t>
            </a:r>
            <a:r>
              <a:rPr lang="en-US" sz="2800"/>
              <a:t> - 46,058 square miles </a:t>
            </a:r>
          </a:p>
          <a:p>
            <a:pPr lvl="1"/>
            <a:r>
              <a:rPr lang="en-US" sz="2400"/>
              <a:t>Pennsylvania is the 33</a:t>
            </a:r>
            <a:r>
              <a:rPr lang="en-US" sz="2400" baseline="30000"/>
              <a:t>rd</a:t>
            </a:r>
            <a:r>
              <a:rPr lang="en-US" sz="2400"/>
              <a:t> largest state in the USA</a:t>
            </a:r>
          </a:p>
          <a:p>
            <a:pPr lvl="1"/>
            <a:endParaRPr lang="en-US" sz="2400"/>
          </a:p>
        </p:txBody>
      </p:sp>
      <p:sp>
        <p:nvSpPr>
          <p:cNvPr id="19460" name="Rectangle 1028"/>
          <p:cNvSpPr>
            <a:spLocks noChangeArrowheads="1"/>
          </p:cNvSpPr>
          <p:nvPr/>
        </p:nvSpPr>
        <p:spPr bwMode="auto">
          <a:xfrm>
            <a:off x="-381000" y="3200400"/>
            <a:ext cx="9144000" cy="457200"/>
          </a:xfrm>
          <a:prstGeom prst="rect">
            <a:avLst/>
          </a:prstGeom>
          <a:noFill/>
          <a:ln w="9525">
            <a:noFill/>
            <a:miter lim="800000"/>
            <a:headEnd/>
            <a:tailEnd/>
          </a:ln>
          <a:effectLst/>
        </p:spPr>
        <p:txBody>
          <a:bodyPr>
            <a:spAutoFit/>
          </a:bodyPr>
          <a:lstStyle/>
          <a:p>
            <a:r>
              <a:rPr lang="en-US"/>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wipe(left)">
                                      <p:cBhvr>
                                        <p:cTn id="7" dur="500"/>
                                        <p:tgtEl>
                                          <p:spTgt spid="194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9459">
                                            <p:txEl>
                                              <p:pRg st="1" end="1"/>
                                            </p:txEl>
                                          </p:spTgt>
                                        </p:tgtEl>
                                        <p:attrNameLst>
                                          <p:attrName>style.visibility</p:attrName>
                                        </p:attrNameLst>
                                      </p:cBhvr>
                                      <p:to>
                                        <p:strVal val="visible"/>
                                      </p:to>
                                    </p:set>
                                    <p:animEffect transition="in" filter="wipe(left)">
                                      <p:cBhvr>
                                        <p:cTn id="12" dur="500"/>
                                        <p:tgtEl>
                                          <p:spTgt spid="194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459">
                                            <p:txEl>
                                              <p:pRg st="2" end="2"/>
                                            </p:txEl>
                                          </p:spTgt>
                                        </p:tgtEl>
                                        <p:attrNameLst>
                                          <p:attrName>style.visibility</p:attrName>
                                        </p:attrNameLst>
                                      </p:cBhvr>
                                      <p:to>
                                        <p:strVal val="visible"/>
                                      </p:to>
                                    </p:set>
                                    <p:animEffect transition="in" filter="wipe(left)">
                                      <p:cBhvr>
                                        <p:cTn id="17" dur="500"/>
                                        <p:tgtEl>
                                          <p:spTgt spid="194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9459">
                                            <p:txEl>
                                              <p:pRg st="3" end="3"/>
                                            </p:txEl>
                                          </p:spTgt>
                                        </p:tgtEl>
                                        <p:attrNameLst>
                                          <p:attrName>style.visibility</p:attrName>
                                        </p:attrNameLst>
                                      </p:cBhvr>
                                      <p:to>
                                        <p:strVal val="visible"/>
                                      </p:to>
                                    </p:set>
                                    <p:animEffect transition="in" filter="wipe(left)">
                                      <p:cBhvr>
                                        <p:cTn id="22" dur="500"/>
                                        <p:tgtEl>
                                          <p:spTgt spid="1945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9459">
                                            <p:txEl>
                                              <p:pRg st="4" end="4"/>
                                            </p:txEl>
                                          </p:spTgt>
                                        </p:tgtEl>
                                        <p:attrNameLst>
                                          <p:attrName>style.visibility</p:attrName>
                                        </p:attrNameLst>
                                      </p:cBhvr>
                                      <p:to>
                                        <p:strVal val="visible"/>
                                      </p:to>
                                    </p:set>
                                    <p:animEffect transition="in" filter="wipe(left)">
                                      <p:cBhvr>
                                        <p:cTn id="27" dur="500"/>
                                        <p:tgtEl>
                                          <p:spTgt spid="1945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9459">
                                            <p:txEl>
                                              <p:pRg st="5" end="5"/>
                                            </p:txEl>
                                          </p:spTgt>
                                        </p:tgtEl>
                                        <p:attrNameLst>
                                          <p:attrName>style.visibility</p:attrName>
                                        </p:attrNameLst>
                                      </p:cBhvr>
                                      <p:to>
                                        <p:strVal val="visible"/>
                                      </p:to>
                                    </p:set>
                                    <p:animEffect transition="in" filter="wipe(left)">
                                      <p:cBhvr>
                                        <p:cTn id="32" dur="500"/>
                                        <p:tgtEl>
                                          <p:spTgt spid="19459">
                                            <p:txEl>
                                              <p:pRg st="5" end="5"/>
                                            </p:txEl>
                                          </p:spTgt>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9459">
                                            <p:txEl>
                                              <p:pRg st="6" end="6"/>
                                            </p:txEl>
                                          </p:spTgt>
                                        </p:tgtEl>
                                        <p:attrNameLst>
                                          <p:attrName>style.visibility</p:attrName>
                                        </p:attrNameLst>
                                      </p:cBhvr>
                                      <p:to>
                                        <p:strVal val="visible"/>
                                      </p:to>
                                    </p:set>
                                    <p:animEffect transition="in" filter="wipe(left)">
                                      <p:cBhvr>
                                        <p:cTn id="35" dur="500"/>
                                        <p:tgtEl>
                                          <p:spTgt spid="1945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PA State Flag</a:t>
            </a:r>
          </a:p>
        </p:txBody>
      </p:sp>
      <p:pic>
        <p:nvPicPr>
          <p:cNvPr id="7172" name="Picture 4"/>
          <p:cNvPicPr>
            <a:picLocks noChangeAspect="1" noChangeArrowheads="1"/>
          </p:cNvPicPr>
          <p:nvPr/>
        </p:nvPicPr>
        <p:blipFill>
          <a:blip r:embed="rId2" cstate="print"/>
          <a:srcRect/>
          <a:stretch>
            <a:fillRect/>
          </a:stretch>
        </p:blipFill>
        <p:spPr bwMode="auto">
          <a:xfrm>
            <a:off x="1600200" y="2057400"/>
            <a:ext cx="6086475" cy="445293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p:cTn id="7" dur="1000" fill="hold"/>
                                        <p:tgtEl>
                                          <p:spTgt spid="7172"/>
                                        </p:tgtEl>
                                        <p:attrNameLst>
                                          <p:attrName>ppt_w</p:attrName>
                                        </p:attrNameLst>
                                      </p:cBhvr>
                                      <p:tavLst>
                                        <p:tav tm="0">
                                          <p:val>
                                            <p:fltVal val="0"/>
                                          </p:val>
                                        </p:tav>
                                        <p:tav tm="100000">
                                          <p:val>
                                            <p:strVal val="#ppt_w"/>
                                          </p:val>
                                        </p:tav>
                                      </p:tavLst>
                                    </p:anim>
                                    <p:anim calcmode="lin" valueType="num">
                                      <p:cBhvr>
                                        <p:cTn id="8" dur="1000" fill="hold"/>
                                        <p:tgtEl>
                                          <p:spTgt spid="7172"/>
                                        </p:tgtEl>
                                        <p:attrNameLst>
                                          <p:attrName>ppt_h</p:attrName>
                                        </p:attrNameLst>
                                      </p:cBhvr>
                                      <p:tavLst>
                                        <p:tav tm="0">
                                          <p:val>
                                            <p:fltVal val="0"/>
                                          </p:val>
                                        </p:tav>
                                        <p:tav tm="100000">
                                          <p:val>
                                            <p:strVal val="#ppt_h"/>
                                          </p:val>
                                        </p:tav>
                                      </p:tavLst>
                                    </p:anim>
                                    <p:anim calcmode="lin" valueType="num">
                                      <p:cBhvr>
                                        <p:cTn id="9" dur="1000" fill="hold"/>
                                        <p:tgtEl>
                                          <p:spTgt spid="717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17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PA State Flag</a:t>
            </a:r>
          </a:p>
        </p:txBody>
      </p:sp>
      <p:pic>
        <p:nvPicPr>
          <p:cNvPr id="8195" name="Picture 3"/>
          <p:cNvPicPr>
            <a:picLocks noChangeAspect="1" noChangeArrowheads="1"/>
          </p:cNvPicPr>
          <p:nvPr>
            <p:ph type="clipArt" sz="half" idx="1"/>
          </p:nvPr>
        </p:nvPicPr>
        <p:blipFill>
          <a:blip r:embed="rId2" cstate="print"/>
          <a:srcRect/>
          <a:stretch>
            <a:fillRect/>
          </a:stretch>
        </p:blipFill>
        <p:spPr>
          <a:xfrm>
            <a:off x="0" y="1981200"/>
            <a:ext cx="2590800" cy="2371725"/>
          </a:xfrm>
        </p:spPr>
      </p:pic>
      <p:sp>
        <p:nvSpPr>
          <p:cNvPr id="8196" name="Rectangle 4"/>
          <p:cNvSpPr>
            <a:spLocks noGrp="1" noChangeArrowheads="1"/>
          </p:cNvSpPr>
          <p:nvPr>
            <p:ph type="body" sz="half" idx="2"/>
          </p:nvPr>
        </p:nvSpPr>
        <p:spPr>
          <a:xfrm>
            <a:off x="2895600" y="1981200"/>
            <a:ext cx="5562600" cy="4114800"/>
          </a:xfrm>
        </p:spPr>
        <p:txBody>
          <a:bodyPr/>
          <a:lstStyle/>
          <a:p>
            <a:pPr>
              <a:lnSpc>
                <a:spcPct val="90000"/>
              </a:lnSpc>
            </a:pPr>
            <a:r>
              <a:rPr lang="en-US"/>
              <a:t> </a:t>
            </a:r>
            <a:r>
              <a:rPr lang="en-US" sz="2000" b="1">
                <a:latin typeface="Arial" charset="0"/>
              </a:rPr>
              <a:t>Pennsylvania's State Flag is more of a square than a rectangle. It is composed of a blue field on which the State Coat of Arms is embroidered. Draft horses are on either side of the coat of arms and the American eagle rests on the top. </a:t>
            </a:r>
          </a:p>
          <a:p>
            <a:pPr>
              <a:lnSpc>
                <a:spcPct val="90000"/>
              </a:lnSpc>
            </a:pPr>
            <a:endParaRPr lang="en-US" sz="2000" b="1">
              <a:latin typeface="Arial" charset="0"/>
            </a:endParaRPr>
          </a:p>
          <a:p>
            <a:pPr>
              <a:lnSpc>
                <a:spcPct val="90000"/>
              </a:lnSpc>
            </a:pPr>
            <a:r>
              <a:rPr lang="en-US" sz="2000" b="1">
                <a:latin typeface="Arial" charset="0"/>
              </a:rPr>
              <a:t>The scroll at the bottom reads Virtue, Liberty and Independence.</a:t>
            </a:r>
          </a:p>
          <a:p>
            <a:pPr>
              <a:lnSpc>
                <a:spcPct val="90000"/>
              </a:lnSpc>
              <a:buFontTx/>
              <a:buNone/>
            </a:pPr>
            <a:endParaRPr lang="en-US" sz="2000"/>
          </a:p>
          <a:p>
            <a:pPr>
              <a:lnSpc>
                <a:spcPct val="90000"/>
              </a:lnSpc>
            </a:pPr>
            <a:r>
              <a:rPr lang="en-US" sz="2000" b="1">
                <a:latin typeface="Arial" charset="0"/>
              </a:rPr>
              <a:t>Authorized by the general assembly in 1799.</a:t>
            </a:r>
          </a:p>
        </p:txBody>
      </p:sp>
      <p:sp>
        <p:nvSpPr>
          <p:cNvPr id="8198" name="Rectangle 6"/>
          <p:cNvSpPr>
            <a:spLocks noChangeArrowheads="1"/>
          </p:cNvSpPr>
          <p:nvPr/>
        </p:nvSpPr>
        <p:spPr bwMode="auto">
          <a:xfrm>
            <a:off x="228600" y="6356350"/>
            <a:ext cx="2060575" cy="228600"/>
          </a:xfrm>
          <a:prstGeom prst="rect">
            <a:avLst/>
          </a:prstGeom>
          <a:noFill/>
          <a:ln w="9525">
            <a:noFill/>
            <a:miter lim="800000"/>
            <a:headEnd/>
            <a:tailEnd/>
          </a:ln>
          <a:effectLst/>
        </p:spPr>
        <p:txBody>
          <a:bodyPr wrap="none">
            <a:spAutoFit/>
          </a:bodyPr>
          <a:lstStyle/>
          <a:p>
            <a:r>
              <a:rPr lang="en-US" sz="900"/>
              <a:t>http://www.50states.com/flag/paflag.htm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t>What is the PA state flower?</a:t>
            </a:r>
          </a:p>
        </p:txBody>
      </p:sp>
      <p:sp>
        <p:nvSpPr>
          <p:cNvPr id="45059" name="Rectangle 3"/>
          <p:cNvSpPr>
            <a:spLocks noGrp="1" noChangeArrowheads="1"/>
          </p:cNvSpPr>
          <p:nvPr>
            <p:ph type="body" idx="1"/>
          </p:nvPr>
        </p:nvSpPr>
        <p:spPr/>
        <p:txBody>
          <a:bodyPr/>
          <a:lstStyle/>
          <a:p>
            <a:pPr marL="609600" indent="-609600">
              <a:buFontTx/>
              <a:buAutoNum type="alphaLcPeriod"/>
            </a:pPr>
            <a:r>
              <a:rPr lang="en-US">
                <a:hlinkClick r:id="rId2" action="ppaction://hlinksldjump"/>
              </a:rPr>
              <a:t>Rose</a:t>
            </a:r>
            <a:endParaRPr lang="en-US"/>
          </a:p>
          <a:p>
            <a:pPr marL="609600" indent="-609600">
              <a:buFontTx/>
              <a:buAutoNum type="alphaLcPeriod"/>
            </a:pPr>
            <a:r>
              <a:rPr lang="en-US">
                <a:hlinkClick r:id="rId2" action="ppaction://hlinksldjump"/>
              </a:rPr>
              <a:t>Tulip</a:t>
            </a:r>
            <a:endParaRPr lang="en-US"/>
          </a:p>
          <a:p>
            <a:pPr marL="609600" indent="-609600">
              <a:buFontTx/>
              <a:buAutoNum type="alphaLcPeriod"/>
            </a:pPr>
            <a:r>
              <a:rPr lang="en-US">
                <a:hlinkClick r:id="rId3" action="ppaction://hlinksldjump"/>
              </a:rPr>
              <a:t>Mountain Laurel</a:t>
            </a:r>
            <a:endParaRPr lang="en-US"/>
          </a:p>
          <a:p>
            <a:pPr marL="609600" indent="-609600">
              <a:buFontTx/>
              <a:buAutoNum type="alphaLcPeriod"/>
            </a:pPr>
            <a:r>
              <a:rPr lang="en-US">
                <a:hlinkClick r:id="rId2" action="ppaction://hlinksldjump"/>
              </a:rPr>
              <a:t>Snap Dragon</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Effect transition="in" filter="box(in)">
                                      <p:cBhvr>
                                        <p:cTn id="7" dur="500"/>
                                        <p:tgtEl>
                                          <p:spTgt spid="450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5059">
                                            <p:txEl>
                                              <p:pRg st="1" end="1"/>
                                            </p:txEl>
                                          </p:spTgt>
                                        </p:tgtEl>
                                        <p:attrNameLst>
                                          <p:attrName>style.visibility</p:attrName>
                                        </p:attrNameLst>
                                      </p:cBhvr>
                                      <p:to>
                                        <p:strVal val="visible"/>
                                      </p:to>
                                    </p:set>
                                    <p:animEffect transition="in" filter="box(in)">
                                      <p:cBhvr>
                                        <p:cTn id="12" dur="500"/>
                                        <p:tgtEl>
                                          <p:spTgt spid="450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5059">
                                            <p:txEl>
                                              <p:pRg st="2" end="2"/>
                                            </p:txEl>
                                          </p:spTgt>
                                        </p:tgtEl>
                                        <p:attrNameLst>
                                          <p:attrName>style.visibility</p:attrName>
                                        </p:attrNameLst>
                                      </p:cBhvr>
                                      <p:to>
                                        <p:strVal val="visible"/>
                                      </p:to>
                                    </p:set>
                                    <p:animEffect transition="in" filter="box(in)">
                                      <p:cBhvr>
                                        <p:cTn id="17" dur="500"/>
                                        <p:tgtEl>
                                          <p:spTgt spid="450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5059">
                                            <p:txEl>
                                              <p:pRg st="3" end="3"/>
                                            </p:txEl>
                                          </p:spTgt>
                                        </p:tgtEl>
                                        <p:attrNameLst>
                                          <p:attrName>style.visibility</p:attrName>
                                        </p:attrNameLst>
                                      </p:cBhvr>
                                      <p:to>
                                        <p:strVal val="visible"/>
                                      </p:to>
                                    </p:set>
                                    <p:animEffect transition="in" filter="box(in)">
                                      <p:cBhvr>
                                        <p:cTn id="22" dur="500"/>
                                        <p:tgtEl>
                                          <p:spTgt spid="4505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026"/>
          <p:cNvSpPr>
            <a:spLocks noGrp="1" noChangeArrowheads="1"/>
          </p:cNvSpPr>
          <p:nvPr>
            <p:ph type="ctrTitle"/>
          </p:nvPr>
        </p:nvSpPr>
        <p:spPr>
          <a:xfrm>
            <a:off x="685800" y="1524000"/>
            <a:ext cx="7772400" cy="1143000"/>
          </a:xfrm>
        </p:spPr>
        <p:txBody>
          <a:bodyPr/>
          <a:lstStyle/>
          <a:p>
            <a:r>
              <a:rPr lang="en-US" sz="6000"/>
              <a:t>INCORRECT</a:t>
            </a:r>
          </a:p>
        </p:txBody>
      </p:sp>
      <p:sp>
        <p:nvSpPr>
          <p:cNvPr id="46083" name="Rectangle 1027"/>
          <p:cNvSpPr>
            <a:spLocks noGrp="1" noChangeArrowheads="1"/>
          </p:cNvSpPr>
          <p:nvPr>
            <p:ph type="subTitle" idx="1"/>
          </p:nvPr>
        </p:nvSpPr>
        <p:spPr>
          <a:xfrm>
            <a:off x="1371600" y="3886200"/>
            <a:ext cx="6400800" cy="2209800"/>
          </a:xfrm>
        </p:spPr>
        <p:txBody>
          <a:bodyPr/>
          <a:lstStyle/>
          <a:p>
            <a:r>
              <a:rPr lang="en-US">
                <a:latin typeface="Arial" charset="0"/>
                <a:cs typeface="Arial" charset="0"/>
                <a:hlinkClick r:id="rId2"/>
              </a:rPr>
              <a:t> </a:t>
            </a:r>
            <a:endParaRPr lang="en-US"/>
          </a:p>
          <a:p>
            <a:endParaRPr lang="en-US"/>
          </a:p>
          <a:p>
            <a:endParaRPr lang="en-US"/>
          </a:p>
          <a:p>
            <a:r>
              <a:rPr lang="en-US" sz="2400"/>
              <a:t>Click the picture to try again!!</a:t>
            </a:r>
          </a:p>
        </p:txBody>
      </p:sp>
      <p:pic>
        <p:nvPicPr>
          <p:cNvPr id="46087" name="Picture 1031" descr="Wild Rhododendron in Bloom, Pennsylvania">
            <a:hlinkClick r:id="rId3" action="ppaction://hlinksldjump"/>
          </p:cNvPr>
          <p:cNvPicPr>
            <a:picLocks noChangeAspect="1" noChangeArrowheads="1"/>
          </p:cNvPicPr>
          <p:nvPr/>
        </p:nvPicPr>
        <p:blipFill>
          <a:blip r:embed="rId4" cstate="print"/>
          <a:srcRect/>
          <a:stretch>
            <a:fillRect/>
          </a:stretch>
        </p:blipFill>
        <p:spPr bwMode="auto">
          <a:xfrm>
            <a:off x="2362200" y="2743200"/>
            <a:ext cx="4343400" cy="2836863"/>
          </a:xfrm>
          <a:prstGeom prst="rect">
            <a:avLst/>
          </a:prstGeom>
          <a:noFill/>
        </p:spPr>
      </p:pic>
      <p:grpSp>
        <p:nvGrpSpPr>
          <p:cNvPr id="46090" name="Group 1034"/>
          <p:cNvGrpSpPr>
            <a:grpSpLocks/>
          </p:cNvGrpSpPr>
          <p:nvPr/>
        </p:nvGrpSpPr>
        <p:grpSpPr bwMode="auto">
          <a:xfrm>
            <a:off x="1846263" y="1589088"/>
            <a:ext cx="8518525" cy="0"/>
            <a:chOff x="0" y="0"/>
            <a:chExt cx="5366" cy="0"/>
          </a:xfrm>
        </p:grpSpPr>
        <p:sp>
          <p:nvSpPr>
            <p:cNvPr id="46089" name="Rectangle 1033"/>
            <p:cNvSpPr>
              <a:spLocks noChangeArrowheads="1"/>
            </p:cNvSpPr>
            <p:nvPr/>
          </p:nvSpPr>
          <p:spPr bwMode="auto">
            <a:xfrm>
              <a:off x="0" y="0"/>
              <a:ext cx="5366" cy="0"/>
            </a:xfrm>
            <a:prstGeom prst="rect">
              <a:avLst/>
            </a:prstGeom>
            <a:solidFill>
              <a:srgbClr val="000000"/>
            </a:solidFill>
            <a:ln w="9525">
              <a:noFill/>
              <a:miter lim="800000"/>
              <a:headEnd/>
              <a:tailEnd/>
            </a:ln>
            <a:effectLst/>
          </p:spPr>
          <p:txBody>
            <a:bodyPr/>
            <a:lstStyle/>
            <a:p>
              <a:endParaRPr lang="en-US"/>
            </a:p>
          </p:txBody>
        </p:sp>
        <p:sp>
          <p:nvSpPr>
            <p:cNvPr id="46088" name="Rectangle 1032"/>
            <p:cNvSpPr>
              <a:spLocks noChangeArrowheads="1"/>
            </p:cNvSpPr>
            <p:nvPr/>
          </p:nvSpPr>
          <p:spPr bwMode="auto">
            <a:xfrm>
              <a:off x="0" y="0"/>
              <a:ext cx="5366" cy="0"/>
            </a:xfrm>
            <a:prstGeom prst="rect">
              <a:avLst/>
            </a:prstGeom>
            <a:solidFill>
              <a:srgbClr val="000000"/>
            </a:solidFill>
            <a:ln w="9525">
              <a:noFill/>
              <a:miter lim="800000"/>
              <a:headEnd/>
              <a:tailEnd/>
            </a:ln>
            <a:effectLst/>
          </p:spPr>
          <p:txBody>
            <a:bodyPr>
              <a:spAutoFit/>
            </a:bodyPr>
            <a:lstStyle/>
            <a:p>
              <a:endParaRPr lang="en-US"/>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atin typeface="Cooper Black" pitchFamily="18" charset="0"/>
              </a:rPr>
              <a:t>CORRECT!!!</a:t>
            </a:r>
          </a:p>
        </p:txBody>
      </p:sp>
      <p:pic>
        <p:nvPicPr>
          <p:cNvPr id="9219" name="Picture 3"/>
          <p:cNvPicPr>
            <a:picLocks noChangeAspect="1" noChangeArrowheads="1"/>
          </p:cNvPicPr>
          <p:nvPr>
            <p:ph type="clipArt" sz="half" idx="1"/>
          </p:nvPr>
        </p:nvPicPr>
        <p:blipFill>
          <a:blip r:embed="rId2" cstate="print"/>
          <a:srcRect/>
          <a:stretch>
            <a:fillRect/>
          </a:stretch>
        </p:blipFill>
        <p:spPr/>
      </p:pic>
      <p:sp>
        <p:nvSpPr>
          <p:cNvPr id="9220" name="Rectangle 4"/>
          <p:cNvSpPr>
            <a:spLocks noGrp="1" noChangeArrowheads="1"/>
          </p:cNvSpPr>
          <p:nvPr>
            <p:ph type="body" sz="half" idx="2"/>
          </p:nvPr>
        </p:nvSpPr>
        <p:spPr/>
        <p:txBody>
          <a:bodyPr/>
          <a:lstStyle/>
          <a:p>
            <a:r>
              <a:rPr lang="en-US" sz="2400" b="1" dirty="0">
                <a:solidFill>
                  <a:srgbClr val="FF0000"/>
                </a:solidFill>
                <a:latin typeface="Georgia" pitchFamily="18" charset="0"/>
              </a:rPr>
              <a:t>The State Flower is the Mountain Laurel, as</a:t>
            </a:r>
            <a:r>
              <a:rPr lang="en-US" sz="2400" dirty="0">
                <a:latin typeface="Georgia" pitchFamily="18" charset="0"/>
              </a:rPr>
              <a:t> enacted by the General Assembly on May 5, 1933. The mountain laurel is in full bloom in mid-June, when Pennsylvania's woodlands are filled with its distinctive pink flower.</a:t>
            </a:r>
            <a:r>
              <a:rPr lang="en-US" sz="2400" dirty="0"/>
              <a:t> </a:t>
            </a:r>
          </a:p>
        </p:txBody>
      </p:sp>
      <p:sp>
        <p:nvSpPr>
          <p:cNvPr id="9221" name="Rectangle 5"/>
          <p:cNvSpPr>
            <a:spLocks noChangeArrowheads="1"/>
          </p:cNvSpPr>
          <p:nvPr/>
        </p:nvSpPr>
        <p:spPr bwMode="auto">
          <a:xfrm>
            <a:off x="457200" y="6280150"/>
            <a:ext cx="2498725" cy="228600"/>
          </a:xfrm>
          <a:prstGeom prst="rect">
            <a:avLst/>
          </a:prstGeom>
          <a:noFill/>
          <a:ln w="9525">
            <a:noFill/>
            <a:miter lim="800000"/>
            <a:headEnd/>
            <a:tailEnd/>
          </a:ln>
          <a:effectLst/>
        </p:spPr>
        <p:txBody>
          <a:bodyPr wrap="none">
            <a:spAutoFit/>
          </a:bodyPr>
          <a:lstStyle/>
          <a:p>
            <a:r>
              <a:rPr lang="en-US" sz="900"/>
              <a:t>http://www.50states.com/flower/pennsylvania.htm</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t>What is Pennsylvania’s nickname?</a:t>
            </a:r>
          </a:p>
        </p:txBody>
      </p:sp>
      <p:sp>
        <p:nvSpPr>
          <p:cNvPr id="48131" name="Rectangle 3"/>
          <p:cNvSpPr>
            <a:spLocks noGrp="1" noChangeArrowheads="1"/>
          </p:cNvSpPr>
          <p:nvPr>
            <p:ph type="body" idx="1"/>
          </p:nvPr>
        </p:nvSpPr>
        <p:spPr/>
        <p:txBody>
          <a:bodyPr/>
          <a:lstStyle/>
          <a:p>
            <a:pPr marL="609600" indent="-609600">
              <a:buFontTx/>
              <a:buAutoNum type="alphaLcPeriod"/>
            </a:pPr>
            <a:r>
              <a:rPr lang="en-US">
                <a:hlinkClick r:id="rId2" action="ppaction://hlinksldjump"/>
              </a:rPr>
              <a:t>The Keystone State</a:t>
            </a:r>
            <a:endParaRPr lang="en-US"/>
          </a:p>
          <a:p>
            <a:pPr marL="609600" indent="-609600">
              <a:buFontTx/>
              <a:buAutoNum type="alphaLcPeriod"/>
            </a:pPr>
            <a:r>
              <a:rPr lang="en-US">
                <a:hlinkClick r:id="rId3" action="ppaction://hlinksldjump"/>
              </a:rPr>
              <a:t>The Sunshine State</a:t>
            </a:r>
            <a:endParaRPr lang="en-US"/>
          </a:p>
          <a:p>
            <a:pPr marL="609600" indent="-609600">
              <a:buFontTx/>
              <a:buAutoNum type="alphaLcPeriod"/>
            </a:pPr>
            <a:r>
              <a:rPr lang="en-US">
                <a:hlinkClick r:id="rId3" action="ppaction://hlinksldjump"/>
              </a:rPr>
              <a:t>The Big Sky State</a:t>
            </a:r>
            <a:endParaRPr lang="en-US"/>
          </a:p>
          <a:p>
            <a:pPr marL="609600" indent="-609600">
              <a:buFontTx/>
              <a:buAutoNum type="alphaLcPeriod"/>
            </a:pPr>
            <a:r>
              <a:rPr lang="en-US">
                <a:hlinkClick r:id="rId3" action="ppaction://hlinksldjump"/>
              </a:rPr>
              <a:t>The Eagles State</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ctrTitle"/>
          </p:nvPr>
        </p:nvSpPr>
        <p:spPr>
          <a:xfrm>
            <a:off x="685800" y="1143000"/>
            <a:ext cx="7772400" cy="1143000"/>
          </a:xfrm>
        </p:spPr>
        <p:txBody>
          <a:bodyPr/>
          <a:lstStyle/>
          <a:p>
            <a:r>
              <a:rPr lang="en-US" sz="6000"/>
              <a:t>INCORRECT!!!</a:t>
            </a:r>
          </a:p>
        </p:txBody>
      </p:sp>
      <p:pic>
        <p:nvPicPr>
          <p:cNvPr id="50181" name="Picture 5" descr="http://county-map.digital-topo-maps.com/florida-county-map.gif">
            <a:hlinkClick r:id="rId2" action="ppaction://hlinksldjump"/>
          </p:cNvPr>
          <p:cNvPicPr>
            <a:picLocks noChangeAspect="1" noChangeArrowheads="1"/>
          </p:cNvPicPr>
          <p:nvPr/>
        </p:nvPicPr>
        <p:blipFill>
          <a:blip r:embed="rId3" cstate="print"/>
          <a:srcRect/>
          <a:stretch>
            <a:fillRect/>
          </a:stretch>
        </p:blipFill>
        <p:spPr bwMode="auto">
          <a:xfrm>
            <a:off x="914400" y="2590800"/>
            <a:ext cx="3200400" cy="3049588"/>
          </a:xfrm>
          <a:prstGeom prst="rect">
            <a:avLst/>
          </a:prstGeom>
          <a:noFill/>
        </p:spPr>
      </p:pic>
      <p:pic>
        <p:nvPicPr>
          <p:cNvPr id="50183" name="Picture 7" descr="http://www.olsztyn.mm.pl/~grzegorzg/gory/Swiftcurrent%20Lake,%20Glacier%20National%20Park,%20Montana~1.jpg">
            <a:hlinkClick r:id="rId2" action="ppaction://hlinksldjump"/>
          </p:cNvPr>
          <p:cNvPicPr>
            <a:picLocks noChangeAspect="1" noChangeArrowheads="1"/>
          </p:cNvPicPr>
          <p:nvPr/>
        </p:nvPicPr>
        <p:blipFill>
          <a:blip r:embed="rId4" cstate="print"/>
          <a:srcRect/>
          <a:stretch>
            <a:fillRect/>
          </a:stretch>
        </p:blipFill>
        <p:spPr bwMode="auto">
          <a:xfrm>
            <a:off x="4267200" y="2362200"/>
            <a:ext cx="3937000" cy="2954338"/>
          </a:xfrm>
          <a:prstGeom prst="rect">
            <a:avLst/>
          </a:prstGeom>
          <a:noFill/>
        </p:spPr>
      </p:pic>
      <p:sp>
        <p:nvSpPr>
          <p:cNvPr id="50184" name="Text Box 8"/>
          <p:cNvSpPr txBox="1">
            <a:spLocks noChangeArrowheads="1"/>
          </p:cNvSpPr>
          <p:nvPr/>
        </p:nvSpPr>
        <p:spPr bwMode="auto">
          <a:xfrm>
            <a:off x="2667000" y="5638800"/>
            <a:ext cx="4114800" cy="457200"/>
          </a:xfrm>
          <a:prstGeom prst="rect">
            <a:avLst/>
          </a:prstGeom>
          <a:noFill/>
          <a:ln w="9525">
            <a:noFill/>
            <a:miter lim="800000"/>
            <a:headEnd/>
            <a:tailEnd/>
          </a:ln>
          <a:effectLst/>
        </p:spPr>
        <p:txBody>
          <a:bodyPr>
            <a:spAutoFit/>
          </a:bodyPr>
          <a:lstStyle/>
          <a:p>
            <a:pPr>
              <a:spcBef>
                <a:spcPct val="50000"/>
              </a:spcBef>
            </a:pPr>
            <a:r>
              <a:rPr lang="en-US"/>
              <a:t>Click the picture to try again!!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066800" y="762000"/>
            <a:ext cx="7772400" cy="1143000"/>
          </a:xfrm>
        </p:spPr>
        <p:txBody>
          <a:bodyPr/>
          <a:lstStyle/>
          <a:p>
            <a:r>
              <a:rPr lang="en-US"/>
              <a:t>CORRECT!!!</a:t>
            </a:r>
          </a:p>
        </p:txBody>
      </p:sp>
      <p:sp>
        <p:nvSpPr>
          <p:cNvPr id="10244" name="Rectangle 4"/>
          <p:cNvSpPr>
            <a:spLocks noGrp="1" noChangeArrowheads="1"/>
          </p:cNvSpPr>
          <p:nvPr>
            <p:ph type="body" sz="half" idx="2"/>
          </p:nvPr>
        </p:nvSpPr>
        <p:spPr>
          <a:xfrm>
            <a:off x="4648200" y="381000"/>
            <a:ext cx="3810000" cy="6096000"/>
          </a:xfrm>
        </p:spPr>
        <p:txBody>
          <a:bodyPr/>
          <a:lstStyle/>
          <a:p>
            <a:pPr>
              <a:lnSpc>
                <a:spcPct val="90000"/>
              </a:lnSpc>
            </a:pPr>
            <a:r>
              <a:rPr lang="en-US" sz="1800">
                <a:latin typeface="Arial" charset="0"/>
              </a:rPr>
              <a:t>The word "keystone" comes from architecture and refers to the central, wedge-shaped stone in an arch, which holds all the other stones in place. The application of the term </a:t>
            </a:r>
            <a:r>
              <a:rPr lang="en-US" sz="1800" b="1">
                <a:solidFill>
                  <a:srgbClr val="FF0000"/>
                </a:solidFill>
                <a:latin typeface="Arial" charset="0"/>
              </a:rPr>
              <a:t>“</a:t>
            </a:r>
            <a:r>
              <a:rPr lang="en-US" sz="2000" b="1">
                <a:solidFill>
                  <a:srgbClr val="FF0000"/>
                </a:solidFill>
                <a:latin typeface="Arial" charset="0"/>
              </a:rPr>
              <a:t>Keystone state</a:t>
            </a:r>
            <a:r>
              <a:rPr lang="en-US" sz="1800" b="1">
                <a:solidFill>
                  <a:srgbClr val="FF0000"/>
                </a:solidFill>
                <a:latin typeface="Arial" charset="0"/>
              </a:rPr>
              <a:t>”</a:t>
            </a:r>
            <a:r>
              <a:rPr lang="en-US" sz="1800">
                <a:latin typeface="Arial" charset="0"/>
              </a:rPr>
              <a:t> to Pennsylvania is based on its central location among the 13 colonies as well as its common industry in the north and south.</a:t>
            </a:r>
            <a:endParaRPr lang="en-US" sz="1800"/>
          </a:p>
          <a:p>
            <a:pPr>
              <a:lnSpc>
                <a:spcPct val="90000"/>
              </a:lnSpc>
            </a:pPr>
            <a:r>
              <a:rPr lang="en-US" sz="1800">
                <a:latin typeface="Arial" charset="0"/>
              </a:rPr>
              <a:t>First noted in Oct 1802 at a Jefferson republican victory as "the keystone in the federal union,"  It’s modern usage comes from the view that PA us the key position in the economic, social, and political development of the United States.</a:t>
            </a:r>
            <a:r>
              <a:rPr lang="en-US" sz="1800"/>
              <a:t> </a:t>
            </a:r>
            <a:br>
              <a:rPr lang="en-US" sz="1800"/>
            </a:br>
            <a:r>
              <a:rPr lang="en-US" sz="1800">
                <a:latin typeface="Arial" charset="0"/>
              </a:rPr>
              <a:t>Source: </a:t>
            </a:r>
            <a:r>
              <a:rPr lang="en-US" sz="1200">
                <a:latin typeface="Arial" charset="0"/>
                <a:hlinkClick r:id="rId2"/>
              </a:rPr>
              <a:t>http://www.phmc.state.pa.us/</a:t>
            </a:r>
            <a:r>
              <a:rPr lang="en-US" sz="1200"/>
              <a:t> </a:t>
            </a:r>
            <a:r>
              <a:rPr lang="en-US" sz="1200" b="1">
                <a:hlinkClick r:id="rId3"/>
              </a:rPr>
              <a:t>Rhode island</a:t>
            </a:r>
            <a:r>
              <a:rPr lang="en-US" sz="1200"/>
              <a:t> </a:t>
            </a:r>
          </a:p>
        </p:txBody>
      </p:sp>
      <p:pic>
        <p:nvPicPr>
          <p:cNvPr id="10245" name="Picture 5"/>
          <p:cNvPicPr>
            <a:picLocks noChangeAspect="1" noChangeArrowheads="1"/>
          </p:cNvPicPr>
          <p:nvPr>
            <p:ph type="clipArt" sz="half" idx="1"/>
          </p:nvPr>
        </p:nvPicPr>
        <p:blipFill>
          <a:blip r:embed="rId4" cstate="print"/>
          <a:srcRect/>
          <a:stretch>
            <a:fillRect/>
          </a:stretch>
        </p:blip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latin typeface="Cooper Black" pitchFamily="18" charset="0"/>
              </a:rPr>
              <a:t>State Game Bird</a:t>
            </a:r>
          </a:p>
        </p:txBody>
      </p:sp>
      <p:pic>
        <p:nvPicPr>
          <p:cNvPr id="12291" name="Picture 3"/>
          <p:cNvPicPr>
            <a:picLocks noChangeAspect="1" noChangeArrowheads="1"/>
          </p:cNvPicPr>
          <p:nvPr>
            <p:ph type="clipArt" sz="half" idx="1"/>
          </p:nvPr>
        </p:nvPicPr>
        <p:blipFill>
          <a:blip r:embed="rId2" cstate="print"/>
          <a:srcRect/>
          <a:stretch>
            <a:fillRect/>
          </a:stretch>
        </p:blipFill>
        <p:spPr/>
      </p:pic>
      <p:sp>
        <p:nvSpPr>
          <p:cNvPr id="12292" name="Rectangle 4"/>
          <p:cNvSpPr>
            <a:spLocks noGrp="1" noChangeArrowheads="1"/>
          </p:cNvSpPr>
          <p:nvPr>
            <p:ph type="body" sz="half" idx="2"/>
          </p:nvPr>
        </p:nvSpPr>
        <p:spPr/>
        <p:txBody>
          <a:bodyPr/>
          <a:lstStyle/>
          <a:p>
            <a:pPr>
              <a:lnSpc>
                <a:spcPct val="90000"/>
              </a:lnSpc>
            </a:pPr>
            <a:r>
              <a:rPr lang="en-US" sz="2400">
                <a:solidFill>
                  <a:srgbClr val="FF0000"/>
                </a:solidFill>
                <a:latin typeface="Georgia" pitchFamily="18" charset="0"/>
              </a:rPr>
              <a:t>The ruffed grouse</a:t>
            </a:r>
            <a:r>
              <a:rPr lang="en-US" sz="2400">
                <a:latin typeface="Georgia" pitchFamily="18" charset="0"/>
              </a:rPr>
              <a:t> (</a:t>
            </a:r>
            <a:r>
              <a:rPr lang="en-US" sz="2400" i="1">
                <a:latin typeface="Georgia" pitchFamily="18" charset="0"/>
              </a:rPr>
              <a:t>Bonasa umbellus</a:t>
            </a:r>
            <a:r>
              <a:rPr lang="en-US" sz="2400">
                <a:latin typeface="Georgia" pitchFamily="18" charset="0"/>
              </a:rPr>
              <a:t>) was approved as Pennsylvania's official state game bird by an act of the Pennsylvania Legislature on June 22, 1931.</a:t>
            </a:r>
          </a:p>
          <a:p>
            <a:pPr>
              <a:lnSpc>
                <a:spcPct val="90000"/>
              </a:lnSpc>
            </a:pPr>
            <a:r>
              <a:rPr lang="en-US" sz="2400">
                <a:latin typeface="Georgia" pitchFamily="18" charset="0"/>
              </a:rPr>
              <a:t>Pennsylvania has adopted an official state game bird but has not adopted an official state bird.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026"/>
          <p:cNvSpPr>
            <a:spLocks noGrp="1" noChangeArrowheads="1"/>
          </p:cNvSpPr>
          <p:nvPr>
            <p:ph type="title"/>
          </p:nvPr>
        </p:nvSpPr>
        <p:spPr/>
        <p:txBody>
          <a:bodyPr/>
          <a:lstStyle/>
          <a:p>
            <a:r>
              <a:rPr lang="en-US"/>
              <a:t>Geography of PA</a:t>
            </a:r>
          </a:p>
        </p:txBody>
      </p:sp>
      <p:graphicFrame>
        <p:nvGraphicFramePr>
          <p:cNvPr id="28675" name="Object 1027"/>
          <p:cNvGraphicFramePr>
            <a:graphicFrameLocks noChangeAspect="1"/>
          </p:cNvGraphicFramePr>
          <p:nvPr/>
        </p:nvGraphicFramePr>
        <p:xfrm>
          <a:off x="762000" y="1712913"/>
          <a:ext cx="7543800" cy="4654550"/>
        </p:xfrm>
        <a:graphic>
          <a:graphicData uri="http://schemas.openxmlformats.org/presentationml/2006/ole">
            <p:oleObj spid="_x0000_s28675" name="Bitmap Image" r:id="rId3" imgW="4800000" imgH="2962689" progId="Paint.Picture">
              <p:embed/>
            </p:oleObj>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228600"/>
            <a:ext cx="7772400" cy="1143000"/>
          </a:xfrm>
        </p:spPr>
        <p:txBody>
          <a:bodyPr/>
          <a:lstStyle/>
          <a:p>
            <a:r>
              <a:rPr lang="en-US" b="1">
                <a:latin typeface="Cooper Black" pitchFamily="18" charset="0"/>
              </a:rPr>
              <a:t>State Tree</a:t>
            </a:r>
          </a:p>
        </p:txBody>
      </p:sp>
      <p:pic>
        <p:nvPicPr>
          <p:cNvPr id="11267" name="Picture 3"/>
          <p:cNvPicPr>
            <a:picLocks noChangeAspect="1" noChangeArrowheads="1"/>
          </p:cNvPicPr>
          <p:nvPr>
            <p:ph type="clipArt" sz="half" idx="1"/>
          </p:nvPr>
        </p:nvPicPr>
        <p:blipFill>
          <a:blip r:embed="rId2" cstate="print"/>
          <a:srcRect/>
          <a:stretch>
            <a:fillRect/>
          </a:stretch>
        </p:blipFill>
        <p:spPr>
          <a:xfrm>
            <a:off x="685800" y="1219200"/>
            <a:ext cx="3810000" cy="5410200"/>
          </a:xfrm>
        </p:spPr>
      </p:pic>
      <p:sp>
        <p:nvSpPr>
          <p:cNvPr id="11268" name="Rectangle 4"/>
          <p:cNvSpPr>
            <a:spLocks noGrp="1" noChangeArrowheads="1"/>
          </p:cNvSpPr>
          <p:nvPr>
            <p:ph type="body" sz="half" idx="2"/>
          </p:nvPr>
        </p:nvSpPr>
        <p:spPr>
          <a:xfrm>
            <a:off x="4876800" y="1219200"/>
            <a:ext cx="3810000" cy="4876800"/>
          </a:xfrm>
        </p:spPr>
        <p:txBody>
          <a:bodyPr/>
          <a:lstStyle/>
          <a:p>
            <a:pPr>
              <a:lnSpc>
                <a:spcPct val="90000"/>
              </a:lnSpc>
            </a:pPr>
            <a:r>
              <a:rPr lang="en-US" sz="2800">
                <a:solidFill>
                  <a:srgbClr val="FF0000"/>
                </a:solidFill>
                <a:latin typeface="Georgia" pitchFamily="18" charset="0"/>
              </a:rPr>
              <a:t>The Hemlock</a:t>
            </a:r>
            <a:r>
              <a:rPr lang="en-US" sz="2800">
                <a:latin typeface="Georgia" pitchFamily="18" charset="0"/>
              </a:rPr>
              <a:t> was a sturdy ally to the state's first settlers. Many a pioneer family felt better protected from the elements and their enemies inside log cabins made from the patriarch of Pennsylvania's forests</a:t>
            </a:r>
            <a:r>
              <a:rPr lang="en-US" sz="2800"/>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The capital of PA is Harrisburg</a:t>
            </a:r>
          </a:p>
        </p:txBody>
      </p:sp>
      <p:pic>
        <p:nvPicPr>
          <p:cNvPr id="25603" name="Picture 3"/>
          <p:cNvPicPr>
            <a:picLocks noChangeAspect="1" noChangeArrowheads="1"/>
          </p:cNvPicPr>
          <p:nvPr/>
        </p:nvPicPr>
        <p:blipFill>
          <a:blip r:embed="rId2" cstate="print"/>
          <a:srcRect/>
          <a:stretch>
            <a:fillRect/>
          </a:stretch>
        </p:blipFill>
        <p:spPr bwMode="auto">
          <a:xfrm>
            <a:off x="1447800" y="1600200"/>
            <a:ext cx="4038600" cy="2724150"/>
          </a:xfrm>
          <a:prstGeom prst="rect">
            <a:avLst/>
          </a:prstGeom>
          <a:noFill/>
          <a:ln w="9525">
            <a:noFill/>
            <a:miter lim="800000"/>
            <a:headEnd/>
            <a:tailEnd/>
          </a:ln>
          <a:effectLst/>
        </p:spPr>
      </p:pic>
      <p:sp>
        <p:nvSpPr>
          <p:cNvPr id="25604" name="Rectangle 4"/>
          <p:cNvSpPr>
            <a:spLocks noChangeArrowheads="1"/>
          </p:cNvSpPr>
          <p:nvPr/>
        </p:nvSpPr>
        <p:spPr bwMode="auto">
          <a:xfrm>
            <a:off x="242888" y="1879600"/>
            <a:ext cx="9144000" cy="0"/>
          </a:xfrm>
          <a:prstGeom prst="rect">
            <a:avLst/>
          </a:prstGeom>
          <a:noFill/>
          <a:ln w="9525">
            <a:noFill/>
            <a:miter lim="800000"/>
            <a:headEnd/>
            <a:tailEnd/>
          </a:ln>
          <a:effectLst/>
        </p:spPr>
        <p:txBody>
          <a:bodyPr>
            <a:spAutoFit/>
          </a:bodyPr>
          <a:lstStyle/>
          <a:p>
            <a:endParaRPr lang="en-US"/>
          </a:p>
        </p:txBody>
      </p:sp>
      <p:pic>
        <p:nvPicPr>
          <p:cNvPr id="25606" name="Picture 6" descr="Map of Northeast"/>
          <p:cNvPicPr>
            <a:picLocks noChangeAspect="1" noChangeArrowheads="1"/>
          </p:cNvPicPr>
          <p:nvPr/>
        </p:nvPicPr>
        <p:blipFill>
          <a:blip r:embed="rId3" cstate="print"/>
          <a:srcRect/>
          <a:stretch>
            <a:fillRect/>
          </a:stretch>
        </p:blipFill>
        <p:spPr bwMode="auto">
          <a:xfrm>
            <a:off x="4267200" y="3276600"/>
            <a:ext cx="4229100" cy="3006725"/>
          </a:xfrm>
          <a:prstGeom prst="rect">
            <a:avLst/>
          </a:prstGeom>
          <a:noFill/>
        </p:spPr>
      </p:pic>
      <p:sp>
        <p:nvSpPr>
          <p:cNvPr id="25608" name="AutoShape 8"/>
          <p:cNvSpPr>
            <a:spLocks noChangeArrowheads="1"/>
          </p:cNvSpPr>
          <p:nvPr/>
        </p:nvSpPr>
        <p:spPr bwMode="auto">
          <a:xfrm>
            <a:off x="6172200" y="3886200"/>
            <a:ext cx="457200" cy="762000"/>
          </a:xfrm>
          <a:prstGeom prst="downArrow">
            <a:avLst>
              <a:gd name="adj1" fmla="val 50000"/>
              <a:gd name="adj2" fmla="val 41667"/>
            </a:avLst>
          </a:prstGeom>
          <a:solidFill>
            <a:srgbClr val="FF0000"/>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5603"/>
                                        </p:tgtEl>
                                        <p:attrNameLst>
                                          <p:attrName>style.visibility</p:attrName>
                                        </p:attrNameLst>
                                      </p:cBhvr>
                                      <p:to>
                                        <p:strVal val="visible"/>
                                      </p:to>
                                    </p:set>
                                    <p:animEffect transition="in" filter="dissolve">
                                      <p:cBhvr>
                                        <p:cTn id="7" dur="500"/>
                                        <p:tgtEl>
                                          <p:spTgt spid="25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0"/>
            <a:ext cx="7772400" cy="1143000"/>
          </a:xfrm>
        </p:spPr>
        <p:txBody>
          <a:bodyPr/>
          <a:lstStyle/>
          <a:p>
            <a:r>
              <a:rPr lang="en-US"/>
              <a:t>Early History</a:t>
            </a:r>
          </a:p>
        </p:txBody>
      </p:sp>
      <p:pic>
        <p:nvPicPr>
          <p:cNvPr id="29700" name="Picture 4"/>
          <p:cNvPicPr>
            <a:picLocks noChangeAspect="1" noChangeArrowheads="1"/>
          </p:cNvPicPr>
          <p:nvPr>
            <p:ph type="clipArt" sz="half" idx="1"/>
          </p:nvPr>
        </p:nvPicPr>
        <p:blipFill>
          <a:blip r:embed="rId2" cstate="print"/>
          <a:srcRect/>
          <a:stretch>
            <a:fillRect/>
          </a:stretch>
        </p:blipFill>
        <p:spPr>
          <a:xfrm>
            <a:off x="304800" y="1371600"/>
            <a:ext cx="2328863" cy="2514600"/>
          </a:xfrm>
        </p:spPr>
      </p:pic>
      <p:sp>
        <p:nvSpPr>
          <p:cNvPr id="29699" name="Rectangle 3"/>
          <p:cNvSpPr>
            <a:spLocks noGrp="1" noChangeArrowheads="1"/>
          </p:cNvSpPr>
          <p:nvPr>
            <p:ph type="body" sz="half" idx="2"/>
          </p:nvPr>
        </p:nvSpPr>
        <p:spPr>
          <a:xfrm>
            <a:off x="4572000" y="1295400"/>
            <a:ext cx="3886200" cy="5410200"/>
          </a:xfrm>
        </p:spPr>
        <p:txBody>
          <a:bodyPr/>
          <a:lstStyle/>
          <a:p>
            <a:r>
              <a:rPr lang="en-US" sz="1800"/>
              <a:t>England acquired the region in 1664 with the capture of New York, and in 1681 Pennsylvania was granted to </a:t>
            </a:r>
            <a:r>
              <a:rPr lang="en-US" sz="1800">
                <a:hlinkClick r:id="rId3"/>
              </a:rPr>
              <a:t>William Penn</a:t>
            </a:r>
            <a:r>
              <a:rPr lang="en-US" sz="1800"/>
              <a:t>, a Quaker, by King Charles II.</a:t>
            </a:r>
          </a:p>
          <a:p>
            <a:r>
              <a:rPr lang="en-US" sz="1800"/>
              <a:t>Philadelphia was the seat of the federal government almost continuously from 1776 to 1800; there the </a:t>
            </a:r>
            <a:r>
              <a:rPr lang="en-US" sz="1800">
                <a:hlinkClick r:id="rId4"/>
              </a:rPr>
              <a:t>Declaration of Independence</a:t>
            </a:r>
            <a:r>
              <a:rPr lang="en-US" sz="1800"/>
              <a:t> was signed in 1776 and the U.S. </a:t>
            </a:r>
            <a:r>
              <a:rPr lang="en-US" sz="1800">
                <a:hlinkClick r:id="rId5"/>
              </a:rPr>
              <a:t>Constitution</a:t>
            </a:r>
            <a:r>
              <a:rPr lang="en-US" sz="1800"/>
              <a:t> drawn up in 1787. </a:t>
            </a:r>
            <a:r>
              <a:rPr lang="en-US" sz="1800">
                <a:hlinkClick r:id="rId6"/>
              </a:rPr>
              <a:t>Valley Forge</a:t>
            </a:r>
            <a:r>
              <a:rPr lang="en-US" sz="1800"/>
              <a:t>, of </a:t>
            </a:r>
            <a:r>
              <a:rPr lang="en-US" sz="1800">
                <a:hlinkClick r:id="rId7"/>
              </a:rPr>
              <a:t>Revolutionary War</a:t>
            </a:r>
            <a:r>
              <a:rPr lang="en-US" sz="1800"/>
              <a:t> fame, and </a:t>
            </a:r>
            <a:r>
              <a:rPr lang="en-US" sz="1800">
                <a:hlinkClick r:id="rId8"/>
              </a:rPr>
              <a:t>Gettysburg</a:t>
            </a:r>
            <a:r>
              <a:rPr lang="en-US" sz="1800"/>
              <a:t>, site of the pivotal battle during the </a:t>
            </a:r>
            <a:r>
              <a:rPr lang="en-US" sz="1800">
                <a:hlinkClick r:id="rId9"/>
              </a:rPr>
              <a:t>Civil War</a:t>
            </a:r>
            <a:r>
              <a:rPr lang="en-US" sz="1800"/>
              <a:t>, are both in Pennsylvania. The </a:t>
            </a:r>
            <a:r>
              <a:rPr lang="en-US" sz="1800">
                <a:hlinkClick r:id="rId10"/>
              </a:rPr>
              <a:t>Liberty Bell</a:t>
            </a:r>
            <a:r>
              <a:rPr lang="en-US" sz="1800"/>
              <a:t> is located in a glass pavilion across from </a:t>
            </a:r>
            <a:r>
              <a:rPr lang="en-US" sz="1800">
                <a:hlinkClick r:id="rId11"/>
              </a:rPr>
              <a:t>Independence Hall</a:t>
            </a:r>
            <a:r>
              <a:rPr lang="en-US" sz="1800"/>
              <a:t> in Philadelphia.</a:t>
            </a:r>
          </a:p>
          <a:p>
            <a:pPr>
              <a:buFontTx/>
              <a:buNone/>
            </a:pPr>
            <a:endParaRPr lang="en-US" sz="1800"/>
          </a:p>
        </p:txBody>
      </p:sp>
      <p:sp>
        <p:nvSpPr>
          <p:cNvPr id="29701" name="Rectangle 5"/>
          <p:cNvSpPr>
            <a:spLocks noChangeArrowheads="1"/>
          </p:cNvSpPr>
          <p:nvPr/>
        </p:nvSpPr>
        <p:spPr bwMode="auto">
          <a:xfrm>
            <a:off x="0" y="6643688"/>
            <a:ext cx="5562600" cy="214312"/>
          </a:xfrm>
          <a:prstGeom prst="rect">
            <a:avLst/>
          </a:prstGeom>
          <a:noFill/>
          <a:ln w="9525">
            <a:noFill/>
            <a:miter lim="800000"/>
            <a:headEnd/>
            <a:tailEnd/>
          </a:ln>
          <a:effectLst/>
        </p:spPr>
        <p:txBody>
          <a:bodyPr>
            <a:spAutoFit/>
          </a:bodyPr>
          <a:lstStyle/>
          <a:p>
            <a:r>
              <a:rPr lang="en-US" sz="800"/>
              <a:t>http://www.tudo.co.uk/quakers_craw/shell/contents/quakers/images_quakers/william_penn_1644_1718/william_penn_01_orig.jpg</a:t>
            </a:r>
          </a:p>
        </p:txBody>
      </p:sp>
      <p:sp>
        <p:nvSpPr>
          <p:cNvPr id="29702" name="Rectangle 6"/>
          <p:cNvSpPr>
            <a:spLocks noChangeArrowheads="1"/>
          </p:cNvSpPr>
          <p:nvPr/>
        </p:nvSpPr>
        <p:spPr bwMode="auto">
          <a:xfrm flipV="1">
            <a:off x="4267200" y="6324600"/>
            <a:ext cx="4433888" cy="214313"/>
          </a:xfrm>
          <a:prstGeom prst="rect">
            <a:avLst/>
          </a:prstGeom>
          <a:noFill/>
          <a:ln w="9525">
            <a:noFill/>
            <a:miter lim="800000"/>
            <a:headEnd/>
            <a:tailEnd/>
          </a:ln>
          <a:effectLst/>
        </p:spPr>
        <p:txBody>
          <a:bodyPr>
            <a:spAutoFit/>
          </a:bodyPr>
          <a:lstStyle/>
          <a:p>
            <a:r>
              <a:rPr lang="en-US" sz="800"/>
              <a:t>http://geography.about.com/gi/dynamic/offsite.htm?site=http://www.infoplease.com/ipa/A0108264.html</a:t>
            </a:r>
          </a:p>
        </p:txBody>
      </p:sp>
      <p:pic>
        <p:nvPicPr>
          <p:cNvPr id="29704" name="Picture 8" descr="http://www.nps.gov/inde/indep-hall2.jpg"/>
          <p:cNvPicPr>
            <a:picLocks noChangeAspect="1" noChangeArrowheads="1"/>
          </p:cNvPicPr>
          <p:nvPr/>
        </p:nvPicPr>
        <p:blipFill>
          <a:blip r:embed="rId12" cstate="print"/>
          <a:srcRect/>
          <a:stretch>
            <a:fillRect/>
          </a:stretch>
        </p:blipFill>
        <p:spPr bwMode="auto">
          <a:xfrm>
            <a:off x="1143000" y="2819400"/>
            <a:ext cx="3613150" cy="3413125"/>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609600" y="304800"/>
            <a:ext cx="4419600" cy="1676400"/>
          </a:xfrm>
        </p:spPr>
        <p:txBody>
          <a:bodyPr/>
          <a:lstStyle/>
          <a:p>
            <a:r>
              <a:rPr lang="en-US"/>
              <a:t>PA Charter</a:t>
            </a:r>
          </a:p>
        </p:txBody>
      </p:sp>
      <p:sp>
        <p:nvSpPr>
          <p:cNvPr id="35844" name="Rectangle 4"/>
          <p:cNvSpPr>
            <a:spLocks noGrp="1" noChangeArrowheads="1"/>
          </p:cNvSpPr>
          <p:nvPr>
            <p:ph type="body" sz="half" idx="2"/>
          </p:nvPr>
        </p:nvSpPr>
        <p:spPr>
          <a:xfrm>
            <a:off x="5334000" y="609600"/>
            <a:ext cx="3810000" cy="4953000"/>
          </a:xfrm>
        </p:spPr>
        <p:txBody>
          <a:bodyPr/>
          <a:lstStyle/>
          <a:p>
            <a:r>
              <a:rPr lang="en-US" sz="2800">
                <a:latin typeface="Georgia" pitchFamily="18" charset="0"/>
              </a:rPr>
              <a:t>King Charles II’s charter to William Penn, granting him the New World Colony now known as Pennsylvania</a:t>
            </a:r>
          </a:p>
          <a:p>
            <a:endParaRPr lang="en-US" sz="2800">
              <a:latin typeface="Georgia" pitchFamily="18" charset="0"/>
            </a:endParaRPr>
          </a:p>
          <a:p>
            <a:r>
              <a:rPr lang="en-US" sz="2800">
                <a:latin typeface="Georgia" pitchFamily="18" charset="0"/>
              </a:rPr>
              <a:t>Resides in the Pennsylvania State Archives</a:t>
            </a:r>
          </a:p>
        </p:txBody>
      </p:sp>
      <p:pic>
        <p:nvPicPr>
          <p:cNvPr id="35845" name="Picture 5"/>
          <p:cNvPicPr>
            <a:picLocks noChangeAspect="1" noChangeArrowheads="1"/>
          </p:cNvPicPr>
          <p:nvPr>
            <p:ph type="clipArt" sz="half" idx="1"/>
          </p:nvPr>
        </p:nvPicPr>
        <p:blipFill>
          <a:blip r:embed="rId2" cstate="print"/>
          <a:srcRect/>
          <a:stretch>
            <a:fillRect/>
          </a:stretch>
        </p:blipFill>
        <p:spPr>
          <a:xfrm>
            <a:off x="152400" y="1752600"/>
            <a:ext cx="5181600" cy="3822700"/>
          </a:xfrm>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447800" y="381000"/>
            <a:ext cx="7772400" cy="1143000"/>
          </a:xfrm>
        </p:spPr>
        <p:txBody>
          <a:bodyPr/>
          <a:lstStyle/>
          <a:p>
            <a:r>
              <a:rPr lang="en-US">
                <a:latin typeface="Georgia" pitchFamily="18" charset="0"/>
              </a:rPr>
              <a:t>Walking </a:t>
            </a:r>
            <a:br>
              <a:rPr lang="en-US">
                <a:latin typeface="Georgia" pitchFamily="18" charset="0"/>
              </a:rPr>
            </a:br>
            <a:r>
              <a:rPr lang="en-US">
                <a:latin typeface="Georgia" pitchFamily="18" charset="0"/>
              </a:rPr>
              <a:t>Purchase</a:t>
            </a:r>
          </a:p>
        </p:txBody>
      </p:sp>
      <p:sp>
        <p:nvSpPr>
          <p:cNvPr id="36868" name="Rectangle 4"/>
          <p:cNvSpPr>
            <a:spLocks noGrp="1" noChangeArrowheads="1"/>
          </p:cNvSpPr>
          <p:nvPr>
            <p:ph type="body" sz="half" idx="2"/>
          </p:nvPr>
        </p:nvSpPr>
        <p:spPr>
          <a:xfrm>
            <a:off x="4724400" y="685800"/>
            <a:ext cx="3810000" cy="5562600"/>
          </a:xfrm>
        </p:spPr>
        <p:txBody>
          <a:bodyPr/>
          <a:lstStyle/>
          <a:p>
            <a:r>
              <a:rPr lang="en-US" sz="2400">
                <a:latin typeface="Georgia" pitchFamily="18" charset="0"/>
              </a:rPr>
              <a:t>The </a:t>
            </a:r>
            <a:r>
              <a:rPr lang="en-US" sz="2400">
                <a:solidFill>
                  <a:srgbClr val="FF0000"/>
                </a:solidFill>
                <a:latin typeface="Georgia" pitchFamily="18" charset="0"/>
              </a:rPr>
              <a:t>agreement to sell the land whose boundaries were defined by the "walk"</a:t>
            </a:r>
            <a:r>
              <a:rPr lang="en-US" sz="2400">
                <a:latin typeface="Georgia" pitchFamily="18" charset="0"/>
              </a:rPr>
              <a:t> was signed on August 25, 1737, about three weeks before the walk actually took place. The questionable "walk" committed the Lenape to surrendering more land than they had anticipated</a:t>
            </a:r>
          </a:p>
          <a:p>
            <a:endParaRPr lang="en-US" sz="2400"/>
          </a:p>
        </p:txBody>
      </p:sp>
      <p:pic>
        <p:nvPicPr>
          <p:cNvPr id="36869" name="Picture 5"/>
          <p:cNvPicPr>
            <a:picLocks noChangeAspect="1" noChangeArrowheads="1"/>
          </p:cNvPicPr>
          <p:nvPr>
            <p:ph type="clipArt" sz="half" idx="1"/>
          </p:nvPr>
        </p:nvPicPr>
        <p:blipFill>
          <a:blip r:embed="rId2" cstate="print"/>
          <a:srcRect/>
          <a:stretch>
            <a:fillRect/>
          </a:stretch>
        </p:blipFill>
        <p:spPr>
          <a:xfrm>
            <a:off x="304800" y="1752600"/>
            <a:ext cx="4445000" cy="4800600"/>
          </a:xfrm>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4"/>
          <p:cNvSpPr>
            <a:spLocks noGrp="1" noChangeArrowheads="1"/>
          </p:cNvSpPr>
          <p:nvPr>
            <p:ph type="body" sz="half" idx="2"/>
          </p:nvPr>
        </p:nvSpPr>
        <p:spPr/>
        <p:txBody>
          <a:bodyPr/>
          <a:lstStyle/>
          <a:p>
            <a:r>
              <a:rPr lang="en-US">
                <a:solidFill>
                  <a:srgbClr val="000000"/>
                </a:solidFill>
                <a:latin typeface="Georgia" pitchFamily="18" charset="0"/>
                <a:cs typeface="Times New Roman" charset="0"/>
              </a:rPr>
              <a:t>A 1735 portrait of </a:t>
            </a:r>
            <a:r>
              <a:rPr lang="en-US">
                <a:solidFill>
                  <a:srgbClr val="FF0000"/>
                </a:solidFill>
                <a:latin typeface="Georgia" pitchFamily="18" charset="0"/>
                <a:cs typeface="Times New Roman" charset="0"/>
              </a:rPr>
              <a:t>Lapowinsa</a:t>
            </a:r>
            <a:r>
              <a:rPr lang="en-US">
                <a:solidFill>
                  <a:srgbClr val="000000"/>
                </a:solidFill>
                <a:latin typeface="Georgia" pitchFamily="18" charset="0"/>
                <a:cs typeface="Times New Roman" charset="0"/>
              </a:rPr>
              <a:t>, the Delaware chief who signed the now infamous “Walking  Purchase.”</a:t>
            </a:r>
          </a:p>
          <a:p>
            <a:endParaRPr lang="en-US" sz="2400"/>
          </a:p>
        </p:txBody>
      </p:sp>
      <p:pic>
        <p:nvPicPr>
          <p:cNvPr id="37893" name="Picture 5"/>
          <p:cNvPicPr>
            <a:picLocks noChangeAspect="1" noChangeArrowheads="1"/>
          </p:cNvPicPr>
          <p:nvPr>
            <p:ph type="clipArt" sz="half" idx="1"/>
          </p:nvPr>
        </p:nvPicPr>
        <p:blipFill>
          <a:blip r:embed="rId2" cstate="print"/>
          <a:srcRect/>
          <a:stretch>
            <a:fillRect/>
          </a:stretch>
        </p:blipFill>
        <p:spPr>
          <a:xfrm>
            <a:off x="381000" y="762000"/>
            <a:ext cx="4192588" cy="5486400"/>
          </a:xfrm>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t>PA farming industry</a:t>
            </a:r>
          </a:p>
        </p:txBody>
      </p:sp>
      <p:pic>
        <p:nvPicPr>
          <p:cNvPr id="31748" name="Picture 4"/>
          <p:cNvPicPr>
            <a:picLocks noChangeAspect="1" noChangeArrowheads="1"/>
          </p:cNvPicPr>
          <p:nvPr>
            <p:ph type="clipArt" sz="half" idx="1"/>
          </p:nvPr>
        </p:nvPicPr>
        <p:blipFill>
          <a:blip r:embed="rId2" cstate="print"/>
          <a:srcRect/>
          <a:stretch>
            <a:fillRect/>
          </a:stretch>
        </p:blipFill>
        <p:spPr/>
      </p:pic>
      <p:sp>
        <p:nvSpPr>
          <p:cNvPr id="31747" name="Rectangle 3"/>
          <p:cNvSpPr>
            <a:spLocks noGrp="1" noChangeArrowheads="1"/>
          </p:cNvSpPr>
          <p:nvPr>
            <p:ph type="body" sz="half" idx="2"/>
          </p:nvPr>
        </p:nvSpPr>
        <p:spPr/>
        <p:txBody>
          <a:bodyPr/>
          <a:lstStyle/>
          <a:p>
            <a:r>
              <a:rPr lang="en-US" sz="2000"/>
              <a:t>Pennsylvania's 59,000 farms (occupying nearly 8 million acres) are the backbone of the state's economy, producing a wide variety of crops. </a:t>
            </a:r>
          </a:p>
          <a:p>
            <a:r>
              <a:rPr lang="en-US" sz="2000"/>
              <a:t>Leading commodities are dairy products, cattle and calves, mushrooms, greenhouse and nursery products, poultry and eggs (3</a:t>
            </a:r>
            <a:r>
              <a:rPr lang="en-US" sz="2000" baseline="30000"/>
              <a:t>rd</a:t>
            </a:r>
            <a:r>
              <a:rPr lang="en-US" sz="2000"/>
              <a:t>), a variety of fruits, sweet corn, potatoes, maple syrup, and Christmas trees (3</a:t>
            </a:r>
            <a:r>
              <a:rPr lang="en-US" sz="2000" baseline="30000"/>
              <a:t>rd</a:t>
            </a:r>
            <a:r>
              <a:rPr lang="en-US" sz="2000"/>
              <a:t>).</a:t>
            </a:r>
          </a:p>
        </p:txBody>
      </p:sp>
      <p:sp>
        <p:nvSpPr>
          <p:cNvPr id="31750" name="Rectangle 6"/>
          <p:cNvSpPr>
            <a:spLocks noChangeArrowheads="1"/>
          </p:cNvSpPr>
          <p:nvPr/>
        </p:nvSpPr>
        <p:spPr bwMode="auto">
          <a:xfrm>
            <a:off x="1066800" y="6400800"/>
            <a:ext cx="2709863" cy="214313"/>
          </a:xfrm>
          <a:prstGeom prst="rect">
            <a:avLst/>
          </a:prstGeom>
          <a:noFill/>
          <a:ln w="9525">
            <a:noFill/>
            <a:miter lim="800000"/>
            <a:headEnd/>
            <a:tailEnd/>
          </a:ln>
          <a:effectLst/>
        </p:spPr>
        <p:txBody>
          <a:bodyPr wrap="none">
            <a:spAutoFit/>
          </a:bodyPr>
          <a:lstStyle/>
          <a:p>
            <a:r>
              <a:rPr lang="en-US" sz="800"/>
              <a:t>http://susag.cas.psu.edu/articles/dairy/down_on_the_farm.htm</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z="5400">
                <a:latin typeface="Andy" pitchFamily="66" charset="0"/>
              </a:rPr>
              <a:t>PA FUN FACTS!!!</a:t>
            </a:r>
          </a:p>
        </p:txBody>
      </p:sp>
      <p:sp>
        <p:nvSpPr>
          <p:cNvPr id="54275" name="Rectangle 3"/>
          <p:cNvSpPr>
            <a:spLocks noGrp="1" noChangeArrowheads="1"/>
          </p:cNvSpPr>
          <p:nvPr>
            <p:ph type="body" idx="1"/>
          </p:nvPr>
        </p:nvSpPr>
        <p:spPr>
          <a:xfrm>
            <a:off x="304800" y="1981200"/>
            <a:ext cx="4724400" cy="4114800"/>
          </a:xfrm>
        </p:spPr>
        <p:txBody>
          <a:bodyPr/>
          <a:lstStyle/>
          <a:p>
            <a:pPr>
              <a:buFontTx/>
              <a:buNone/>
            </a:pPr>
            <a:r>
              <a:rPr lang="en-US" sz="2800"/>
              <a:t>State animal: White-tailed deer</a:t>
            </a:r>
          </a:p>
          <a:p>
            <a:pPr>
              <a:buFontTx/>
              <a:buNone/>
            </a:pPr>
            <a:r>
              <a:rPr lang="en-US" sz="2800"/>
              <a:t>State beverage: Milk</a:t>
            </a:r>
          </a:p>
          <a:p>
            <a:pPr>
              <a:buFontTx/>
              <a:buNone/>
            </a:pPr>
            <a:r>
              <a:rPr lang="en-US" sz="2800"/>
              <a:t>State cookie: chocolate chip</a:t>
            </a:r>
          </a:p>
          <a:p>
            <a:pPr>
              <a:buFontTx/>
              <a:buNone/>
            </a:pPr>
            <a:r>
              <a:rPr lang="en-US" sz="2800"/>
              <a:t>State dog: Great Dane</a:t>
            </a:r>
          </a:p>
          <a:p>
            <a:pPr>
              <a:buFontTx/>
              <a:buNone/>
            </a:pPr>
            <a:r>
              <a:rPr lang="en-US" sz="2800"/>
              <a:t>State fish: Brook Trout</a:t>
            </a:r>
          </a:p>
          <a:p>
            <a:pPr>
              <a:buFontTx/>
              <a:buNone/>
            </a:pPr>
            <a:r>
              <a:rPr lang="en-US" sz="2800"/>
              <a:t>State insect: firefly</a:t>
            </a:r>
          </a:p>
          <a:p>
            <a:pPr>
              <a:buFontTx/>
              <a:buNone/>
            </a:pPr>
            <a:r>
              <a:rPr lang="en-US" sz="2800"/>
              <a:t>State toy: slinky</a:t>
            </a:r>
          </a:p>
        </p:txBody>
      </p:sp>
      <p:pic>
        <p:nvPicPr>
          <p:cNvPr id="54277" name="Picture 5" descr="http://www.mothwingcamo.com/images/White-tailed-Deer-L.jpg"/>
          <p:cNvPicPr>
            <a:picLocks noChangeAspect="1" noChangeArrowheads="1"/>
          </p:cNvPicPr>
          <p:nvPr/>
        </p:nvPicPr>
        <p:blipFill>
          <a:blip r:embed="rId2" cstate="print"/>
          <a:srcRect/>
          <a:stretch>
            <a:fillRect/>
          </a:stretch>
        </p:blipFill>
        <p:spPr bwMode="auto">
          <a:xfrm>
            <a:off x="4953000" y="1447800"/>
            <a:ext cx="1447800" cy="1828800"/>
          </a:xfrm>
          <a:prstGeom prst="rect">
            <a:avLst/>
          </a:prstGeom>
          <a:noFill/>
        </p:spPr>
      </p:pic>
      <p:pic>
        <p:nvPicPr>
          <p:cNvPr id="54279" name="Picture 7" descr="http://images.google.com/images?q=tbn:ib9m_wqQwz4l7M:http://upload.wikimedia.org/wikipedia/en/thumb/8/8d/Milk_l_de.jpg/200px-Milk_l_de.jpg">
            <a:hlinkClick r:id="rId3"/>
          </p:cNvPr>
          <p:cNvPicPr>
            <a:picLocks noChangeAspect="1" noChangeArrowheads="1"/>
          </p:cNvPicPr>
          <p:nvPr/>
        </p:nvPicPr>
        <p:blipFill>
          <a:blip r:embed="rId4" cstate="print"/>
          <a:srcRect/>
          <a:stretch>
            <a:fillRect/>
          </a:stretch>
        </p:blipFill>
        <p:spPr bwMode="auto">
          <a:xfrm>
            <a:off x="7086600" y="1447800"/>
            <a:ext cx="1317625" cy="1752600"/>
          </a:xfrm>
          <a:prstGeom prst="rect">
            <a:avLst/>
          </a:prstGeom>
          <a:noFill/>
        </p:spPr>
      </p:pic>
      <p:pic>
        <p:nvPicPr>
          <p:cNvPr id="54281" name="Picture 9" descr="http://images.google.com/images?q=tbn:Ovt9pY0Y5W4sKM:http://www.solomonscookies.com/gfx/catalog/cookies/black_label/bl_chocolate_chip.jpg">
            <a:hlinkClick r:id="rId5"/>
          </p:cNvPr>
          <p:cNvPicPr>
            <a:picLocks noChangeAspect="1" noChangeArrowheads="1"/>
          </p:cNvPicPr>
          <p:nvPr/>
        </p:nvPicPr>
        <p:blipFill>
          <a:blip r:embed="rId6" cstate="print"/>
          <a:srcRect/>
          <a:stretch>
            <a:fillRect/>
          </a:stretch>
        </p:blipFill>
        <p:spPr bwMode="auto">
          <a:xfrm>
            <a:off x="4724400" y="3200400"/>
            <a:ext cx="1608138" cy="1676400"/>
          </a:xfrm>
          <a:prstGeom prst="rect">
            <a:avLst/>
          </a:prstGeom>
          <a:noFill/>
        </p:spPr>
      </p:pic>
      <p:pic>
        <p:nvPicPr>
          <p:cNvPr id="54283" name="Picture 11" descr="http://images.google.com/images?q=tbn:zLUhgis0Qu-H7M:http://www.all-about-great-danes.com/images/famphoto.jpg">
            <a:hlinkClick r:id="rId7"/>
          </p:cNvPr>
          <p:cNvPicPr>
            <a:picLocks noChangeAspect="1" noChangeArrowheads="1"/>
          </p:cNvPicPr>
          <p:nvPr/>
        </p:nvPicPr>
        <p:blipFill>
          <a:blip r:embed="rId8" cstate="print"/>
          <a:srcRect/>
          <a:stretch>
            <a:fillRect/>
          </a:stretch>
        </p:blipFill>
        <p:spPr bwMode="auto">
          <a:xfrm>
            <a:off x="6400800" y="2971800"/>
            <a:ext cx="1735138" cy="1981200"/>
          </a:xfrm>
          <a:prstGeom prst="rect">
            <a:avLst/>
          </a:prstGeom>
          <a:noFill/>
        </p:spPr>
      </p:pic>
      <p:pic>
        <p:nvPicPr>
          <p:cNvPr id="54285" name="Picture 13" descr="http://images.google.com/images?q=tbn:7_qeNOfJEyyGKM:http://www.1fghp.com/Canadapictures/canadaexpnorth.jpg">
            <a:hlinkClick r:id="rId9"/>
          </p:cNvPr>
          <p:cNvPicPr>
            <a:picLocks noChangeAspect="1" noChangeArrowheads="1"/>
          </p:cNvPicPr>
          <p:nvPr/>
        </p:nvPicPr>
        <p:blipFill>
          <a:blip r:embed="rId10" cstate="print"/>
          <a:srcRect/>
          <a:stretch>
            <a:fillRect/>
          </a:stretch>
        </p:blipFill>
        <p:spPr bwMode="auto">
          <a:xfrm>
            <a:off x="3886200" y="4648200"/>
            <a:ext cx="1458913" cy="1676400"/>
          </a:xfrm>
          <a:prstGeom prst="rect">
            <a:avLst/>
          </a:prstGeom>
          <a:noFill/>
        </p:spPr>
      </p:pic>
      <p:pic>
        <p:nvPicPr>
          <p:cNvPr id="54287" name="Picture 15" descr="http://images.google.com/images?q=tbn:GMVE_43IIPvyCM:http://www.abc.net.au/science/scribblygum/december2003/img/firefly.jpg">
            <a:hlinkClick r:id="rId11"/>
          </p:cNvPr>
          <p:cNvPicPr>
            <a:picLocks noChangeAspect="1" noChangeArrowheads="1"/>
          </p:cNvPicPr>
          <p:nvPr/>
        </p:nvPicPr>
        <p:blipFill>
          <a:blip r:embed="rId12" cstate="print"/>
          <a:srcRect/>
          <a:stretch>
            <a:fillRect/>
          </a:stretch>
        </p:blipFill>
        <p:spPr bwMode="auto">
          <a:xfrm>
            <a:off x="5410200" y="4953000"/>
            <a:ext cx="1981200" cy="1590675"/>
          </a:xfrm>
          <a:prstGeom prst="rect">
            <a:avLst/>
          </a:prstGeom>
          <a:noFill/>
        </p:spPr>
      </p:pic>
      <p:pic>
        <p:nvPicPr>
          <p:cNvPr id="54289" name="Picture 17" descr="http://images.google.com/images?q=tbn:behI3ZoU1ddp9M:http://www.websitesrus.net/images/slinky.jpg">
            <a:hlinkClick r:id="rId13"/>
          </p:cNvPr>
          <p:cNvPicPr>
            <a:picLocks noChangeAspect="1" noChangeArrowheads="1"/>
          </p:cNvPicPr>
          <p:nvPr/>
        </p:nvPicPr>
        <p:blipFill>
          <a:blip r:embed="rId14" cstate="print"/>
          <a:srcRect/>
          <a:stretch>
            <a:fillRect/>
          </a:stretch>
        </p:blipFill>
        <p:spPr bwMode="auto">
          <a:xfrm>
            <a:off x="7086600" y="4953000"/>
            <a:ext cx="1828800" cy="158115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ctrTitle"/>
          </p:nvPr>
        </p:nvSpPr>
        <p:spPr>
          <a:xfrm>
            <a:off x="685800" y="457200"/>
            <a:ext cx="7772400" cy="1143000"/>
          </a:xfrm>
        </p:spPr>
        <p:txBody>
          <a:bodyPr/>
          <a:lstStyle/>
          <a:p>
            <a:r>
              <a:rPr lang="en-US"/>
              <a:t>PA Sports Teams</a:t>
            </a:r>
          </a:p>
        </p:txBody>
      </p:sp>
      <p:pic>
        <p:nvPicPr>
          <p:cNvPr id="51205" name="Picture 5" descr="http://images.google.com/images?q=tbn:jZ0LQUTUh5xGlM:http://www.teamhitchcover.com/steelers.jpg">
            <a:hlinkClick r:id="rId2"/>
          </p:cNvPr>
          <p:cNvPicPr>
            <a:picLocks noChangeAspect="1" noChangeArrowheads="1"/>
          </p:cNvPicPr>
          <p:nvPr/>
        </p:nvPicPr>
        <p:blipFill>
          <a:blip r:embed="rId3" cstate="print"/>
          <a:srcRect/>
          <a:stretch>
            <a:fillRect/>
          </a:stretch>
        </p:blipFill>
        <p:spPr bwMode="auto">
          <a:xfrm>
            <a:off x="609600" y="1676400"/>
            <a:ext cx="2057400" cy="1677988"/>
          </a:xfrm>
          <a:prstGeom prst="rect">
            <a:avLst/>
          </a:prstGeom>
          <a:noFill/>
        </p:spPr>
      </p:pic>
      <p:pic>
        <p:nvPicPr>
          <p:cNvPr id="51207" name="Picture 7" descr="http://images.tsn.ca/images/stories/20020912/nfl_eagles_vertlogo_43873.gif"/>
          <p:cNvPicPr>
            <a:picLocks noChangeAspect="1" noChangeArrowheads="1"/>
          </p:cNvPicPr>
          <p:nvPr/>
        </p:nvPicPr>
        <p:blipFill>
          <a:blip r:embed="rId4" cstate="print"/>
          <a:srcRect/>
          <a:stretch>
            <a:fillRect/>
          </a:stretch>
        </p:blipFill>
        <p:spPr bwMode="auto">
          <a:xfrm>
            <a:off x="2743200" y="1676400"/>
            <a:ext cx="3352800" cy="1676400"/>
          </a:xfrm>
          <a:prstGeom prst="rect">
            <a:avLst/>
          </a:prstGeom>
          <a:noFill/>
        </p:spPr>
      </p:pic>
      <p:pic>
        <p:nvPicPr>
          <p:cNvPr id="51209" name="Picture 9" descr="http://www.crwflags.com/art/pins/sports/mlb/teamsnl/phillies.jpg"/>
          <p:cNvPicPr>
            <a:picLocks noChangeAspect="1" noChangeArrowheads="1"/>
          </p:cNvPicPr>
          <p:nvPr/>
        </p:nvPicPr>
        <p:blipFill>
          <a:blip r:embed="rId5" cstate="print"/>
          <a:srcRect/>
          <a:stretch>
            <a:fillRect/>
          </a:stretch>
        </p:blipFill>
        <p:spPr bwMode="auto">
          <a:xfrm>
            <a:off x="6248400" y="1676400"/>
            <a:ext cx="1687513" cy="1573213"/>
          </a:xfrm>
          <a:prstGeom prst="rect">
            <a:avLst/>
          </a:prstGeom>
          <a:noFill/>
        </p:spPr>
      </p:pic>
      <p:pic>
        <p:nvPicPr>
          <p:cNvPr id="51211" name="Picture 11" descr="http://www.topperscot.com/topperscot05/IMAGES/IMAGESFINAL/Teamlogos/MLB%20Knobs/Pit%20Pirates%20(KN)/pirates.jpg"/>
          <p:cNvPicPr>
            <a:picLocks noChangeAspect="1" noChangeArrowheads="1"/>
          </p:cNvPicPr>
          <p:nvPr/>
        </p:nvPicPr>
        <p:blipFill>
          <a:blip r:embed="rId6" cstate="print"/>
          <a:srcRect/>
          <a:stretch>
            <a:fillRect/>
          </a:stretch>
        </p:blipFill>
        <p:spPr bwMode="auto">
          <a:xfrm>
            <a:off x="685800" y="3429000"/>
            <a:ext cx="1295400" cy="1066800"/>
          </a:xfrm>
          <a:prstGeom prst="rect">
            <a:avLst/>
          </a:prstGeom>
          <a:noFill/>
        </p:spPr>
      </p:pic>
      <p:pic>
        <p:nvPicPr>
          <p:cNvPr id="51213" name="Picture 13" descr="http://www.topperscot.com/topperscot05/IMAGES/IMAGESFINAL/Teamlogos/NHL%20Knobs/Phi%20Flyers%20(KN)/flyers.jpg"/>
          <p:cNvPicPr>
            <a:picLocks noChangeAspect="1" noChangeArrowheads="1"/>
          </p:cNvPicPr>
          <p:nvPr/>
        </p:nvPicPr>
        <p:blipFill>
          <a:blip r:embed="rId7" cstate="print"/>
          <a:srcRect/>
          <a:stretch>
            <a:fillRect/>
          </a:stretch>
        </p:blipFill>
        <p:spPr bwMode="auto">
          <a:xfrm>
            <a:off x="2590800" y="3429000"/>
            <a:ext cx="1524000" cy="1257300"/>
          </a:xfrm>
          <a:prstGeom prst="rect">
            <a:avLst/>
          </a:prstGeom>
          <a:noFill/>
        </p:spPr>
      </p:pic>
      <p:pic>
        <p:nvPicPr>
          <p:cNvPr id="51215" name="Picture 15" descr="http://images.google.com/images?q=tbn:PAOsmy8YrXgR-M:http://www.topperscot.com/topperscot05/IMAGES/IMAGESFINAL/Teamlogos/NHL%2520Knobs/Pit%2520Penguins%2520(KN)/penguins.jpg">
            <a:hlinkClick r:id="rId8"/>
          </p:cNvPr>
          <p:cNvPicPr>
            <a:picLocks noChangeAspect="1" noChangeArrowheads="1"/>
          </p:cNvPicPr>
          <p:nvPr/>
        </p:nvPicPr>
        <p:blipFill>
          <a:blip r:embed="rId9" cstate="print"/>
          <a:srcRect/>
          <a:stretch>
            <a:fillRect/>
          </a:stretch>
        </p:blipFill>
        <p:spPr bwMode="auto">
          <a:xfrm>
            <a:off x="4343400" y="3505200"/>
            <a:ext cx="1371600" cy="1371600"/>
          </a:xfrm>
          <a:prstGeom prst="rect">
            <a:avLst/>
          </a:prstGeom>
          <a:noFill/>
        </p:spPr>
      </p:pic>
      <p:pic>
        <p:nvPicPr>
          <p:cNvPr id="51217" name="Picture 17" descr="http://images.google.com/images?q=tbn:pWTq3heo88Go0M:http://img.search.com/1/1a/300px-PittPanthers.gif">
            <a:hlinkClick r:id="rId10"/>
          </p:cNvPr>
          <p:cNvPicPr>
            <a:picLocks noChangeAspect="1" noChangeArrowheads="1"/>
          </p:cNvPicPr>
          <p:nvPr/>
        </p:nvPicPr>
        <p:blipFill>
          <a:blip r:embed="rId11" cstate="print"/>
          <a:srcRect/>
          <a:stretch>
            <a:fillRect/>
          </a:stretch>
        </p:blipFill>
        <p:spPr bwMode="auto">
          <a:xfrm>
            <a:off x="6172200" y="5181600"/>
            <a:ext cx="1828800" cy="1112838"/>
          </a:xfrm>
          <a:prstGeom prst="rect">
            <a:avLst/>
          </a:prstGeom>
          <a:noFill/>
        </p:spPr>
      </p:pic>
      <p:pic>
        <p:nvPicPr>
          <p:cNvPr id="51219" name="Picture 19" descr="http://images.google.com/images?q=tbn:QGQJeRhHC-BZuM:http://dev.philadelphia.comcastsportsnet.com/images/contests/temple_owl.gif">
            <a:hlinkClick r:id="rId12"/>
          </p:cNvPr>
          <p:cNvPicPr>
            <a:picLocks noChangeAspect="1" noChangeArrowheads="1"/>
          </p:cNvPicPr>
          <p:nvPr/>
        </p:nvPicPr>
        <p:blipFill>
          <a:blip r:embed="rId13" cstate="print"/>
          <a:srcRect/>
          <a:stretch>
            <a:fillRect/>
          </a:stretch>
        </p:blipFill>
        <p:spPr bwMode="auto">
          <a:xfrm>
            <a:off x="6248400" y="3581400"/>
            <a:ext cx="1524000" cy="1143000"/>
          </a:xfrm>
          <a:prstGeom prst="rect">
            <a:avLst/>
          </a:prstGeom>
          <a:noFill/>
        </p:spPr>
      </p:pic>
      <p:pic>
        <p:nvPicPr>
          <p:cNvPr id="51223" name="Picture 23" descr="http://images.google.com/images?q=tbn:nIBj3BuJEvf1IM:http://www.collegiate-stuff-online.com/usrimage/penn%2520state%2520logo.jpg">
            <a:hlinkClick r:id="rId14"/>
          </p:cNvPr>
          <p:cNvPicPr>
            <a:picLocks noChangeAspect="1" noChangeArrowheads="1"/>
          </p:cNvPicPr>
          <p:nvPr/>
        </p:nvPicPr>
        <p:blipFill>
          <a:blip r:embed="rId15" cstate="print"/>
          <a:srcRect/>
          <a:stretch>
            <a:fillRect/>
          </a:stretch>
        </p:blipFill>
        <p:spPr bwMode="auto">
          <a:xfrm>
            <a:off x="685800" y="4572000"/>
            <a:ext cx="2667000" cy="1939925"/>
          </a:xfrm>
          <a:prstGeom prst="rect">
            <a:avLst/>
          </a:prstGeom>
          <a:noFill/>
        </p:spPr>
      </p:pic>
      <p:pic>
        <p:nvPicPr>
          <p:cNvPr id="51225" name="Picture 25" descr="http://images.google.com/images?q=tbn:qJovq56dBMweYM:http://www.myspacephotos.com/MySpacePhotos/items_img/112844269776ers-sixers-tickets.gif">
            <a:hlinkClick r:id="rId16"/>
          </p:cNvPr>
          <p:cNvPicPr>
            <a:picLocks noChangeAspect="1" noChangeArrowheads="1"/>
          </p:cNvPicPr>
          <p:nvPr/>
        </p:nvPicPr>
        <p:blipFill>
          <a:blip r:embed="rId17" cstate="print"/>
          <a:srcRect/>
          <a:stretch>
            <a:fillRect/>
          </a:stretch>
        </p:blipFill>
        <p:spPr bwMode="auto">
          <a:xfrm>
            <a:off x="4038600" y="5181600"/>
            <a:ext cx="1676400" cy="1171575"/>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ctrTitle"/>
          </p:nvPr>
        </p:nvSpPr>
        <p:spPr>
          <a:xfrm>
            <a:off x="685800" y="2286000"/>
            <a:ext cx="7772400" cy="1143000"/>
          </a:xfrm>
        </p:spPr>
        <p:txBody>
          <a:bodyPr/>
          <a:lstStyle/>
          <a:p>
            <a:r>
              <a:rPr lang="en-US" sz="8000">
                <a:latin typeface="Andy" pitchFamily="66" charset="0"/>
              </a:rPr>
              <a:t>LET’S REVIEW!!!</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t>Bordering states of PA</a:t>
            </a:r>
          </a:p>
        </p:txBody>
      </p:sp>
      <p:pic>
        <p:nvPicPr>
          <p:cNvPr id="6147" name="Picture 3"/>
          <p:cNvPicPr>
            <a:picLocks noChangeAspect="1" noChangeArrowheads="1"/>
          </p:cNvPicPr>
          <p:nvPr/>
        </p:nvPicPr>
        <p:blipFill>
          <a:blip r:embed="rId3" cstate="print"/>
          <a:srcRect/>
          <a:stretch>
            <a:fillRect/>
          </a:stretch>
        </p:blipFill>
        <p:spPr bwMode="auto">
          <a:xfrm>
            <a:off x="1371600" y="1676400"/>
            <a:ext cx="6981825" cy="4787900"/>
          </a:xfrm>
          <a:prstGeom prst="rect">
            <a:avLst/>
          </a:prstGeom>
          <a:noFill/>
          <a:ln w="9525">
            <a:noFill/>
            <a:miter lim="800000"/>
            <a:headEnd/>
            <a:tailEnd/>
          </a:ln>
          <a:effectLst/>
        </p:spPr>
      </p:pic>
      <p:sp>
        <p:nvSpPr>
          <p:cNvPr id="6148" name="Text Box 4"/>
          <p:cNvSpPr txBox="1">
            <a:spLocks noChangeArrowheads="1"/>
          </p:cNvSpPr>
          <p:nvPr/>
        </p:nvSpPr>
        <p:spPr bwMode="auto">
          <a:xfrm>
            <a:off x="1600200" y="5867400"/>
            <a:ext cx="1447800" cy="641350"/>
          </a:xfrm>
          <a:prstGeom prst="rect">
            <a:avLst/>
          </a:prstGeom>
          <a:noFill/>
          <a:ln w="9525">
            <a:noFill/>
            <a:miter lim="800000"/>
            <a:headEnd/>
            <a:tailEnd/>
          </a:ln>
          <a:effectLst/>
        </p:spPr>
        <p:txBody>
          <a:bodyPr>
            <a:spAutoFit/>
          </a:bodyPr>
          <a:lstStyle/>
          <a:p>
            <a:pPr>
              <a:spcBef>
                <a:spcPct val="50000"/>
              </a:spcBef>
            </a:pPr>
            <a:r>
              <a:rPr lang="en-US" sz="1800" b="1">
                <a:solidFill>
                  <a:schemeClr val="hlink"/>
                </a:solidFill>
              </a:rPr>
              <a:t>West Virginia</a:t>
            </a:r>
          </a:p>
        </p:txBody>
      </p:sp>
      <p:sp>
        <p:nvSpPr>
          <p:cNvPr id="6149" name="Text Box 5"/>
          <p:cNvSpPr txBox="1">
            <a:spLocks noChangeArrowheads="1"/>
          </p:cNvSpPr>
          <p:nvPr/>
        </p:nvSpPr>
        <p:spPr bwMode="auto">
          <a:xfrm>
            <a:off x="4876800" y="5943600"/>
            <a:ext cx="1981200" cy="457200"/>
          </a:xfrm>
          <a:prstGeom prst="rect">
            <a:avLst/>
          </a:prstGeom>
          <a:noFill/>
          <a:ln w="9525">
            <a:noFill/>
            <a:miter lim="800000"/>
            <a:headEnd/>
            <a:tailEnd/>
          </a:ln>
          <a:effectLst/>
        </p:spPr>
        <p:txBody>
          <a:bodyPr>
            <a:spAutoFit/>
          </a:bodyPr>
          <a:lstStyle/>
          <a:p>
            <a:pPr>
              <a:spcBef>
                <a:spcPct val="50000"/>
              </a:spcBef>
            </a:pPr>
            <a:r>
              <a:rPr lang="en-US" b="1">
                <a:solidFill>
                  <a:srgbClr val="FF0000"/>
                </a:solidFill>
              </a:rPr>
              <a:t>Maryland</a:t>
            </a:r>
          </a:p>
        </p:txBody>
      </p:sp>
      <p:sp>
        <p:nvSpPr>
          <p:cNvPr id="6151" name="Text Box 7"/>
          <p:cNvSpPr txBox="1">
            <a:spLocks noChangeArrowheads="1"/>
          </p:cNvSpPr>
          <p:nvPr/>
        </p:nvSpPr>
        <p:spPr bwMode="auto">
          <a:xfrm>
            <a:off x="6705600" y="6019800"/>
            <a:ext cx="1143000" cy="274638"/>
          </a:xfrm>
          <a:prstGeom prst="rect">
            <a:avLst/>
          </a:prstGeom>
          <a:noFill/>
          <a:ln w="9525">
            <a:noFill/>
            <a:miter lim="800000"/>
            <a:headEnd/>
            <a:tailEnd/>
          </a:ln>
          <a:effectLst/>
        </p:spPr>
        <p:txBody>
          <a:bodyPr>
            <a:spAutoFit/>
          </a:bodyPr>
          <a:lstStyle/>
          <a:p>
            <a:pPr>
              <a:spcBef>
                <a:spcPct val="50000"/>
              </a:spcBef>
            </a:pPr>
            <a:r>
              <a:rPr lang="en-US" sz="1200" b="1">
                <a:solidFill>
                  <a:srgbClr val="FF0000"/>
                </a:solidFill>
              </a:rPr>
              <a:t>Delaware</a:t>
            </a:r>
          </a:p>
        </p:txBody>
      </p:sp>
      <p:sp>
        <p:nvSpPr>
          <p:cNvPr id="6153" name="Text Box 9"/>
          <p:cNvSpPr txBox="1">
            <a:spLocks noChangeArrowheads="1"/>
          </p:cNvSpPr>
          <p:nvPr/>
        </p:nvSpPr>
        <p:spPr bwMode="auto">
          <a:xfrm>
            <a:off x="7924800" y="3657600"/>
            <a:ext cx="1219200" cy="822325"/>
          </a:xfrm>
          <a:prstGeom prst="rect">
            <a:avLst/>
          </a:prstGeom>
          <a:noFill/>
          <a:ln w="9525">
            <a:noFill/>
            <a:miter lim="800000"/>
            <a:headEnd/>
            <a:tailEnd/>
          </a:ln>
          <a:effectLst/>
        </p:spPr>
        <p:txBody>
          <a:bodyPr>
            <a:spAutoFit/>
          </a:bodyPr>
          <a:lstStyle/>
          <a:p>
            <a:pPr>
              <a:spcBef>
                <a:spcPct val="50000"/>
              </a:spcBef>
            </a:pPr>
            <a:r>
              <a:rPr lang="en-US" b="1">
                <a:solidFill>
                  <a:srgbClr val="FF0000"/>
                </a:solidFill>
              </a:rPr>
              <a:t>New</a:t>
            </a:r>
            <a:r>
              <a:rPr lang="en-US"/>
              <a:t> </a:t>
            </a:r>
            <a:r>
              <a:rPr lang="en-US" b="1">
                <a:solidFill>
                  <a:srgbClr val="FF0000"/>
                </a:solidFill>
              </a:rPr>
              <a:t>Jersey</a:t>
            </a:r>
          </a:p>
        </p:txBody>
      </p:sp>
      <p:sp>
        <p:nvSpPr>
          <p:cNvPr id="6155" name="Text Box 11"/>
          <p:cNvSpPr txBox="1">
            <a:spLocks noChangeArrowheads="1"/>
          </p:cNvSpPr>
          <p:nvPr/>
        </p:nvSpPr>
        <p:spPr bwMode="auto">
          <a:xfrm>
            <a:off x="3962400" y="1981200"/>
            <a:ext cx="2438400" cy="457200"/>
          </a:xfrm>
          <a:prstGeom prst="rect">
            <a:avLst/>
          </a:prstGeom>
          <a:noFill/>
          <a:ln w="9525">
            <a:noFill/>
            <a:miter lim="800000"/>
            <a:headEnd/>
            <a:tailEnd/>
          </a:ln>
          <a:effectLst/>
        </p:spPr>
        <p:txBody>
          <a:bodyPr>
            <a:spAutoFit/>
          </a:bodyPr>
          <a:lstStyle/>
          <a:p>
            <a:pPr>
              <a:spcBef>
                <a:spcPct val="50000"/>
              </a:spcBef>
            </a:pPr>
            <a:r>
              <a:rPr lang="en-US" b="1">
                <a:solidFill>
                  <a:srgbClr val="FF0000"/>
                </a:solidFill>
              </a:rPr>
              <a:t>New</a:t>
            </a:r>
            <a:r>
              <a:rPr lang="en-US">
                <a:solidFill>
                  <a:srgbClr val="FF0000"/>
                </a:solidFill>
              </a:rPr>
              <a:t> </a:t>
            </a:r>
            <a:r>
              <a:rPr lang="en-US" b="1">
                <a:solidFill>
                  <a:srgbClr val="FF0000"/>
                </a:solidFill>
              </a:rPr>
              <a:t>York</a:t>
            </a:r>
          </a:p>
        </p:txBody>
      </p:sp>
      <p:sp>
        <p:nvSpPr>
          <p:cNvPr id="6156" name="Text Box 12"/>
          <p:cNvSpPr txBox="1">
            <a:spLocks noChangeArrowheads="1"/>
          </p:cNvSpPr>
          <p:nvPr/>
        </p:nvSpPr>
        <p:spPr bwMode="auto">
          <a:xfrm>
            <a:off x="1143000" y="3581400"/>
            <a:ext cx="1143000" cy="457200"/>
          </a:xfrm>
          <a:prstGeom prst="rect">
            <a:avLst/>
          </a:prstGeom>
          <a:noFill/>
          <a:ln w="9525">
            <a:noFill/>
            <a:miter lim="800000"/>
            <a:headEnd/>
            <a:tailEnd/>
          </a:ln>
          <a:effectLst/>
        </p:spPr>
        <p:txBody>
          <a:bodyPr>
            <a:spAutoFit/>
          </a:bodyPr>
          <a:lstStyle/>
          <a:p>
            <a:pPr>
              <a:spcBef>
                <a:spcPct val="50000"/>
              </a:spcBef>
            </a:pPr>
            <a:r>
              <a:rPr lang="en-US" b="1">
                <a:solidFill>
                  <a:srgbClr val="FF0000"/>
                </a:solidFill>
              </a:rPr>
              <a:t>Ohio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6155"/>
                                        </p:tgtEl>
                                        <p:attrNameLst>
                                          <p:attrName>style.visibility</p:attrName>
                                        </p:attrNameLst>
                                      </p:cBhvr>
                                      <p:to>
                                        <p:strVal val="visible"/>
                                      </p:to>
                                    </p:set>
                                    <p:anim calcmode="lin" valueType="num">
                                      <p:cBhvr additive="base">
                                        <p:cTn id="7" dur="500" fill="hold"/>
                                        <p:tgtEl>
                                          <p:spTgt spid="6155"/>
                                        </p:tgtEl>
                                        <p:attrNameLst>
                                          <p:attrName>ppt_x</p:attrName>
                                        </p:attrNameLst>
                                      </p:cBhvr>
                                      <p:tavLst>
                                        <p:tav tm="0">
                                          <p:val>
                                            <p:strVal val="#ppt_x"/>
                                          </p:val>
                                        </p:tav>
                                        <p:tav tm="100000">
                                          <p:val>
                                            <p:strVal val="#ppt_x"/>
                                          </p:val>
                                        </p:tav>
                                      </p:tavLst>
                                    </p:anim>
                                    <p:anim calcmode="lin" valueType="num">
                                      <p:cBhvr additive="base">
                                        <p:cTn id="8" dur="500" fill="hold"/>
                                        <p:tgtEl>
                                          <p:spTgt spid="6155"/>
                                        </p:tgtEl>
                                        <p:attrNameLst>
                                          <p:attrName>ppt_y</p:attrName>
                                        </p:attrNameLst>
                                      </p:cBhvr>
                                      <p:tavLst>
                                        <p:tav tm="0">
                                          <p:val>
                                            <p:strVal val="0-#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arbrake.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56"/>
                                        </p:tgtEl>
                                        <p:attrNameLst>
                                          <p:attrName>style.visibility</p:attrName>
                                        </p:attrNameLst>
                                      </p:cBhvr>
                                      <p:to>
                                        <p:strVal val="visible"/>
                                      </p:to>
                                    </p:set>
                                    <p:anim calcmode="lin" valueType="num">
                                      <p:cBhvr additive="base">
                                        <p:cTn id="13" dur="500" fill="hold"/>
                                        <p:tgtEl>
                                          <p:spTgt spid="6156"/>
                                        </p:tgtEl>
                                        <p:attrNameLst>
                                          <p:attrName>ppt_x</p:attrName>
                                        </p:attrNameLst>
                                      </p:cBhvr>
                                      <p:tavLst>
                                        <p:tav tm="0">
                                          <p:val>
                                            <p:strVal val="0-#ppt_w/2"/>
                                          </p:val>
                                        </p:tav>
                                        <p:tav tm="100000">
                                          <p:val>
                                            <p:strVal val="#ppt_x"/>
                                          </p:val>
                                        </p:tav>
                                      </p:tavLst>
                                    </p:anim>
                                    <p:anim calcmode="lin" valueType="num">
                                      <p:cBhvr additive="base">
                                        <p:cTn id="14" dur="500" fill="hold"/>
                                        <p:tgtEl>
                                          <p:spTgt spid="615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carbrake.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12" fill="hold" grpId="0" nodeType="clickEffect">
                                  <p:stCondLst>
                                    <p:cond delay="0"/>
                                  </p:stCondLst>
                                  <p:childTnLst>
                                    <p:set>
                                      <p:cBhvr>
                                        <p:cTn id="18" dur="1" fill="hold">
                                          <p:stCondLst>
                                            <p:cond delay="0"/>
                                          </p:stCondLst>
                                        </p:cTn>
                                        <p:tgtEl>
                                          <p:spTgt spid="6148"/>
                                        </p:tgtEl>
                                        <p:attrNameLst>
                                          <p:attrName>style.visibility</p:attrName>
                                        </p:attrNameLst>
                                      </p:cBhvr>
                                      <p:to>
                                        <p:strVal val="visible"/>
                                      </p:to>
                                    </p:set>
                                    <p:anim calcmode="lin" valueType="num">
                                      <p:cBhvr additive="base">
                                        <p:cTn id="19" dur="500" fill="hold"/>
                                        <p:tgtEl>
                                          <p:spTgt spid="6148"/>
                                        </p:tgtEl>
                                        <p:attrNameLst>
                                          <p:attrName>ppt_x</p:attrName>
                                        </p:attrNameLst>
                                      </p:cBhvr>
                                      <p:tavLst>
                                        <p:tav tm="0">
                                          <p:val>
                                            <p:strVal val="0-#ppt_w/2"/>
                                          </p:val>
                                        </p:tav>
                                        <p:tav tm="100000">
                                          <p:val>
                                            <p:strVal val="#ppt_x"/>
                                          </p:val>
                                        </p:tav>
                                      </p:tavLst>
                                    </p:anim>
                                    <p:anim calcmode="lin" valueType="num">
                                      <p:cBhvr additive="base">
                                        <p:cTn id="20" dur="500" fill="hold"/>
                                        <p:tgtEl>
                                          <p:spTgt spid="6148"/>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carbrake.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149"/>
                                        </p:tgtEl>
                                        <p:attrNameLst>
                                          <p:attrName>style.visibility</p:attrName>
                                        </p:attrNameLst>
                                      </p:cBhvr>
                                      <p:to>
                                        <p:strVal val="visible"/>
                                      </p:to>
                                    </p:set>
                                    <p:anim calcmode="lin" valueType="num">
                                      <p:cBhvr additive="base">
                                        <p:cTn id="25" dur="500" fill="hold"/>
                                        <p:tgtEl>
                                          <p:spTgt spid="6149"/>
                                        </p:tgtEl>
                                        <p:attrNameLst>
                                          <p:attrName>ppt_x</p:attrName>
                                        </p:attrNameLst>
                                      </p:cBhvr>
                                      <p:tavLst>
                                        <p:tav tm="0">
                                          <p:val>
                                            <p:strVal val="#ppt_x"/>
                                          </p:val>
                                        </p:tav>
                                        <p:tav tm="100000">
                                          <p:val>
                                            <p:strVal val="#ppt_x"/>
                                          </p:val>
                                        </p:tav>
                                      </p:tavLst>
                                    </p:anim>
                                    <p:anim calcmode="lin" valueType="num">
                                      <p:cBhvr additive="base">
                                        <p:cTn id="26" dur="500" fill="hold"/>
                                        <p:tgtEl>
                                          <p:spTgt spid="6149"/>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carbrake.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6" fill="hold" grpId="0" nodeType="clickEffect">
                                  <p:stCondLst>
                                    <p:cond delay="0"/>
                                  </p:stCondLst>
                                  <p:childTnLst>
                                    <p:set>
                                      <p:cBhvr>
                                        <p:cTn id="30" dur="1" fill="hold">
                                          <p:stCondLst>
                                            <p:cond delay="0"/>
                                          </p:stCondLst>
                                        </p:cTn>
                                        <p:tgtEl>
                                          <p:spTgt spid="6151"/>
                                        </p:tgtEl>
                                        <p:attrNameLst>
                                          <p:attrName>style.visibility</p:attrName>
                                        </p:attrNameLst>
                                      </p:cBhvr>
                                      <p:to>
                                        <p:strVal val="visible"/>
                                      </p:to>
                                    </p:set>
                                    <p:anim calcmode="lin" valueType="num">
                                      <p:cBhvr additive="base">
                                        <p:cTn id="31" dur="500" fill="hold"/>
                                        <p:tgtEl>
                                          <p:spTgt spid="6151"/>
                                        </p:tgtEl>
                                        <p:attrNameLst>
                                          <p:attrName>ppt_x</p:attrName>
                                        </p:attrNameLst>
                                      </p:cBhvr>
                                      <p:tavLst>
                                        <p:tav tm="0">
                                          <p:val>
                                            <p:strVal val="1+#ppt_w/2"/>
                                          </p:val>
                                        </p:tav>
                                        <p:tav tm="100000">
                                          <p:val>
                                            <p:strVal val="#ppt_x"/>
                                          </p:val>
                                        </p:tav>
                                      </p:tavLst>
                                    </p:anim>
                                    <p:anim calcmode="lin" valueType="num">
                                      <p:cBhvr additive="base">
                                        <p:cTn id="32" dur="500" fill="hold"/>
                                        <p:tgtEl>
                                          <p:spTgt spid="6151"/>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carbrake.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6153">
                                            <p:txEl>
                                              <p:pRg st="0" end="0"/>
                                            </p:txEl>
                                          </p:spTgt>
                                        </p:tgtEl>
                                        <p:attrNameLst>
                                          <p:attrName>style.visibility</p:attrName>
                                        </p:attrNameLst>
                                      </p:cBhvr>
                                      <p:to>
                                        <p:strVal val="visible"/>
                                      </p:to>
                                    </p:set>
                                    <p:anim calcmode="lin" valueType="num">
                                      <p:cBhvr additive="base">
                                        <p:cTn id="37" dur="500" fill="hold"/>
                                        <p:tgtEl>
                                          <p:spTgt spid="6153">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615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carbrak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autoUpdateAnimBg="0"/>
      <p:bldP spid="6149" grpId="0" autoUpdateAnimBg="0"/>
      <p:bldP spid="6151" grpId="0" autoUpdateAnimBg="0"/>
      <p:bldP spid="6153" grpId="0" build="p" autoUpdateAnimBg="0"/>
      <p:bldP spid="6155" grpId="0" autoUpdateAnimBg="0"/>
      <p:bldP spid="6156"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t>On what 3 rivers is Pittsburgh located?</a:t>
            </a:r>
          </a:p>
        </p:txBody>
      </p:sp>
      <p:sp>
        <p:nvSpPr>
          <p:cNvPr id="57347" name="Rectangle 3"/>
          <p:cNvSpPr>
            <a:spLocks noGrp="1" noChangeArrowheads="1"/>
          </p:cNvSpPr>
          <p:nvPr>
            <p:ph type="body" idx="1"/>
          </p:nvPr>
        </p:nvSpPr>
        <p:spPr/>
        <p:txBody>
          <a:bodyPr/>
          <a:lstStyle/>
          <a:p>
            <a:pPr marL="609600" indent="-609600">
              <a:buFontTx/>
              <a:buAutoNum type="alphaLcPeriod"/>
            </a:pPr>
            <a:r>
              <a:rPr lang="en-US">
                <a:hlinkClick r:id="rId2" action="ppaction://hlinksldjump"/>
              </a:rPr>
              <a:t>Allegheny, Monongahela, Ohio</a:t>
            </a:r>
            <a:endParaRPr lang="en-US"/>
          </a:p>
          <a:p>
            <a:pPr marL="609600" indent="-609600">
              <a:buFontTx/>
              <a:buAutoNum type="alphaLcPeriod"/>
            </a:pPr>
            <a:r>
              <a:rPr lang="en-US">
                <a:hlinkClick r:id="rId3" action="ppaction://hlinksldjump"/>
              </a:rPr>
              <a:t>Allegheny, Ohio, Delaware</a:t>
            </a:r>
            <a:endParaRPr lang="en-US"/>
          </a:p>
          <a:p>
            <a:pPr marL="609600" indent="-609600">
              <a:buFontTx/>
              <a:buAutoNum type="alphaLcPeriod"/>
            </a:pPr>
            <a:r>
              <a:rPr lang="en-US">
                <a:hlinkClick r:id="rId3" action="ppaction://hlinksldjump"/>
              </a:rPr>
              <a:t>Ohio, Monongahela, Susquehanna</a:t>
            </a:r>
            <a:endParaRPr lang="en-US"/>
          </a:p>
          <a:p>
            <a:pPr marL="609600" indent="-609600">
              <a:buFontTx/>
              <a:buAutoNum type="alphaLcPeriod"/>
            </a:pPr>
            <a:r>
              <a:rPr lang="en-US">
                <a:hlinkClick r:id="rId3" action="ppaction://hlinksldjump"/>
              </a:rPr>
              <a:t>Ohio, Allegheny, Youghagheny</a:t>
            </a: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ctrTitle"/>
          </p:nvPr>
        </p:nvSpPr>
        <p:spPr>
          <a:xfrm>
            <a:off x="685800" y="1524000"/>
            <a:ext cx="7772400" cy="1143000"/>
          </a:xfrm>
        </p:spPr>
        <p:txBody>
          <a:bodyPr/>
          <a:lstStyle/>
          <a:p>
            <a:r>
              <a:rPr lang="en-US" sz="6000"/>
              <a:t>INCORRECT</a:t>
            </a:r>
          </a:p>
        </p:txBody>
      </p:sp>
      <p:sp>
        <p:nvSpPr>
          <p:cNvPr id="58371" name="Rectangle 3"/>
          <p:cNvSpPr>
            <a:spLocks noGrp="1" noChangeArrowheads="1"/>
          </p:cNvSpPr>
          <p:nvPr>
            <p:ph type="subTitle" idx="1"/>
          </p:nvPr>
        </p:nvSpPr>
        <p:spPr>
          <a:xfrm>
            <a:off x="1371600" y="3886200"/>
            <a:ext cx="6400800" cy="2209800"/>
          </a:xfrm>
        </p:spPr>
        <p:txBody>
          <a:bodyPr/>
          <a:lstStyle/>
          <a:p>
            <a:endParaRPr lang="en-US"/>
          </a:p>
          <a:p>
            <a:endParaRPr lang="en-US"/>
          </a:p>
          <a:p>
            <a:endParaRPr lang="en-US"/>
          </a:p>
          <a:p>
            <a:r>
              <a:rPr lang="en-US" sz="2400"/>
              <a:t>Click the picture to try again!!</a:t>
            </a:r>
          </a:p>
        </p:txBody>
      </p:sp>
      <p:pic>
        <p:nvPicPr>
          <p:cNvPr id="58372" name="Picture 4" descr="http://www.ccauthority.com/images/pittsburgh.gif">
            <a:hlinkClick r:id="rId2" action="ppaction://hlinksldjump"/>
          </p:cNvPr>
          <p:cNvPicPr>
            <a:picLocks noChangeAspect="1" noChangeArrowheads="1"/>
          </p:cNvPicPr>
          <p:nvPr/>
        </p:nvPicPr>
        <p:blipFill>
          <a:blip r:embed="rId3" cstate="print"/>
          <a:srcRect/>
          <a:stretch>
            <a:fillRect/>
          </a:stretch>
        </p:blipFill>
        <p:spPr bwMode="auto">
          <a:xfrm>
            <a:off x="2209800" y="3200400"/>
            <a:ext cx="4732338" cy="2411413"/>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a:xfrm>
            <a:off x="685800" y="914400"/>
            <a:ext cx="7772400" cy="1143000"/>
          </a:xfrm>
        </p:spPr>
        <p:txBody>
          <a:bodyPr/>
          <a:lstStyle/>
          <a:p>
            <a:r>
              <a:rPr lang="en-US" sz="6600"/>
              <a:t>CORRECT!!!!</a:t>
            </a:r>
          </a:p>
        </p:txBody>
      </p:sp>
      <p:sp>
        <p:nvSpPr>
          <p:cNvPr id="59395" name="Rectangle 3"/>
          <p:cNvSpPr>
            <a:spLocks noGrp="1" noChangeArrowheads="1"/>
          </p:cNvSpPr>
          <p:nvPr>
            <p:ph type="subTitle" idx="1"/>
          </p:nvPr>
        </p:nvSpPr>
        <p:spPr>
          <a:xfrm>
            <a:off x="1371600" y="2133600"/>
            <a:ext cx="6400800" cy="1981200"/>
          </a:xfrm>
        </p:spPr>
        <p:txBody>
          <a:bodyPr/>
          <a:lstStyle/>
          <a:p>
            <a:r>
              <a:rPr lang="en-US"/>
              <a:t>Pittsburgh is located in the heart of Allegheny County at the meeting of the 3 rivers: the Allegheny, Ohio and Monongahela</a:t>
            </a:r>
          </a:p>
        </p:txBody>
      </p:sp>
      <p:pic>
        <p:nvPicPr>
          <p:cNvPr id="59396" name="Picture 4" descr="http://www.truepittsburgh.com/pittsburgh/pittsburgh.jpg">
            <a:hlinkClick r:id="rId2" action="ppaction://hlinksldjump"/>
          </p:cNvPr>
          <p:cNvPicPr>
            <a:picLocks noChangeAspect="1" noChangeArrowheads="1"/>
          </p:cNvPicPr>
          <p:nvPr/>
        </p:nvPicPr>
        <p:blipFill>
          <a:blip r:embed="rId3" cstate="print"/>
          <a:srcRect/>
          <a:stretch>
            <a:fillRect/>
          </a:stretch>
        </p:blipFill>
        <p:spPr bwMode="auto">
          <a:xfrm>
            <a:off x="2438400" y="4191000"/>
            <a:ext cx="4191000" cy="2146300"/>
          </a:xfrm>
          <a:prstGeom prst="rect">
            <a:avLst/>
          </a:prstGeom>
          <a:noFill/>
        </p:spPr>
      </p:pic>
      <p:sp>
        <p:nvSpPr>
          <p:cNvPr id="59397" name="Text Box 5"/>
          <p:cNvSpPr txBox="1">
            <a:spLocks noChangeArrowheads="1"/>
          </p:cNvSpPr>
          <p:nvPr/>
        </p:nvSpPr>
        <p:spPr bwMode="auto">
          <a:xfrm>
            <a:off x="2514600" y="6019800"/>
            <a:ext cx="3962400" cy="366713"/>
          </a:xfrm>
          <a:prstGeom prst="rect">
            <a:avLst/>
          </a:prstGeom>
          <a:noFill/>
          <a:ln w="9525">
            <a:noFill/>
            <a:miter lim="800000"/>
            <a:headEnd/>
            <a:tailEnd/>
          </a:ln>
          <a:effectLst/>
        </p:spPr>
        <p:txBody>
          <a:bodyPr>
            <a:spAutoFit/>
          </a:bodyPr>
          <a:lstStyle/>
          <a:p>
            <a:pPr algn="ctr">
              <a:spcBef>
                <a:spcPct val="50000"/>
              </a:spcBef>
            </a:pPr>
            <a:r>
              <a:rPr lang="en-US" sz="1800"/>
              <a:t>Click here to move on</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a:t>What is the PA state bird?</a:t>
            </a:r>
          </a:p>
        </p:txBody>
      </p:sp>
      <p:sp>
        <p:nvSpPr>
          <p:cNvPr id="60419" name="Rectangle 3"/>
          <p:cNvSpPr>
            <a:spLocks noGrp="1" noChangeArrowheads="1"/>
          </p:cNvSpPr>
          <p:nvPr>
            <p:ph type="body" idx="1"/>
          </p:nvPr>
        </p:nvSpPr>
        <p:spPr/>
        <p:txBody>
          <a:bodyPr/>
          <a:lstStyle/>
          <a:p>
            <a:pPr marL="609600" indent="-609600">
              <a:buFontTx/>
              <a:buAutoNum type="alphaLcPeriod"/>
            </a:pPr>
            <a:r>
              <a:rPr lang="en-US">
                <a:hlinkClick r:id="rId2" action="ppaction://hlinksldjump"/>
              </a:rPr>
              <a:t>Bald eagle</a:t>
            </a:r>
            <a:endParaRPr lang="en-US"/>
          </a:p>
          <a:p>
            <a:pPr marL="609600" indent="-609600">
              <a:buFontTx/>
              <a:buAutoNum type="alphaLcPeriod"/>
            </a:pPr>
            <a:r>
              <a:rPr lang="en-US">
                <a:hlinkClick r:id="rId2" action="ppaction://hlinksldjump"/>
              </a:rPr>
              <a:t>Goose</a:t>
            </a:r>
            <a:endParaRPr lang="en-US"/>
          </a:p>
          <a:p>
            <a:pPr marL="609600" indent="-609600">
              <a:buFontTx/>
              <a:buAutoNum type="alphaLcPeriod"/>
            </a:pPr>
            <a:r>
              <a:rPr lang="en-US">
                <a:hlinkClick r:id="rId2" action="ppaction://hlinksldjump"/>
              </a:rPr>
              <a:t>Chicken</a:t>
            </a:r>
            <a:endParaRPr lang="en-US"/>
          </a:p>
          <a:p>
            <a:pPr marL="609600" indent="-609600">
              <a:buFontTx/>
              <a:buAutoNum type="alphaLcPeriod"/>
            </a:pPr>
            <a:r>
              <a:rPr lang="en-US">
                <a:hlinkClick r:id="rId3" action="ppaction://hlinksldjump"/>
              </a:rPr>
              <a:t>Ruffed Grouse</a:t>
            </a: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ctrTitle"/>
          </p:nvPr>
        </p:nvSpPr>
        <p:spPr>
          <a:xfrm>
            <a:off x="685800" y="914400"/>
            <a:ext cx="7772400" cy="1143000"/>
          </a:xfrm>
        </p:spPr>
        <p:txBody>
          <a:bodyPr/>
          <a:lstStyle/>
          <a:p>
            <a:r>
              <a:rPr lang="en-US" sz="6000"/>
              <a:t>INCORRECT</a:t>
            </a:r>
          </a:p>
        </p:txBody>
      </p:sp>
      <p:sp>
        <p:nvSpPr>
          <p:cNvPr id="61443" name="Rectangle 3"/>
          <p:cNvSpPr>
            <a:spLocks noGrp="1" noChangeArrowheads="1"/>
          </p:cNvSpPr>
          <p:nvPr>
            <p:ph type="subTitle" idx="1"/>
          </p:nvPr>
        </p:nvSpPr>
        <p:spPr>
          <a:xfrm>
            <a:off x="1371600" y="3886200"/>
            <a:ext cx="6400800" cy="2209800"/>
          </a:xfrm>
        </p:spPr>
        <p:txBody>
          <a:bodyPr/>
          <a:lstStyle/>
          <a:p>
            <a:endParaRPr lang="en-US"/>
          </a:p>
          <a:p>
            <a:r>
              <a:rPr lang="en-US"/>
              <a:t> </a:t>
            </a:r>
          </a:p>
          <a:p>
            <a:endParaRPr lang="en-US"/>
          </a:p>
          <a:p>
            <a:r>
              <a:rPr lang="en-US" sz="2400"/>
              <a:t>Click the picture to try again!!</a:t>
            </a:r>
          </a:p>
        </p:txBody>
      </p:sp>
      <p:pic>
        <p:nvPicPr>
          <p:cNvPr id="61446" name="Picture 6" descr="http://www.rezvoy.com/albums/album02/goose.sized.jpg">
            <a:hlinkClick r:id="rId2" action="ppaction://hlinksldjump"/>
          </p:cNvPr>
          <p:cNvPicPr>
            <a:picLocks noChangeAspect="1" noChangeArrowheads="1"/>
          </p:cNvPicPr>
          <p:nvPr/>
        </p:nvPicPr>
        <p:blipFill>
          <a:blip r:embed="rId3" cstate="print"/>
          <a:srcRect/>
          <a:stretch>
            <a:fillRect/>
          </a:stretch>
        </p:blipFill>
        <p:spPr bwMode="auto">
          <a:xfrm>
            <a:off x="2209800" y="2209800"/>
            <a:ext cx="4343400" cy="3352800"/>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ctrTitle"/>
          </p:nvPr>
        </p:nvSpPr>
        <p:spPr>
          <a:xfrm>
            <a:off x="685800" y="914400"/>
            <a:ext cx="7772400" cy="1143000"/>
          </a:xfrm>
        </p:spPr>
        <p:txBody>
          <a:bodyPr/>
          <a:lstStyle/>
          <a:p>
            <a:r>
              <a:rPr lang="en-US" sz="6600"/>
              <a:t>CORRECT!!!!</a:t>
            </a:r>
          </a:p>
        </p:txBody>
      </p:sp>
      <p:pic>
        <p:nvPicPr>
          <p:cNvPr id="62471" name="Picture 7" descr="http://www.lewis-clark.org/media/NewImages/VIEWS/brd_grouse-ruffed.jpg"/>
          <p:cNvPicPr>
            <a:picLocks noChangeAspect="1" noChangeArrowheads="1"/>
          </p:cNvPicPr>
          <p:nvPr/>
        </p:nvPicPr>
        <p:blipFill>
          <a:blip r:embed="rId2" cstate="print"/>
          <a:srcRect/>
          <a:stretch>
            <a:fillRect/>
          </a:stretch>
        </p:blipFill>
        <p:spPr bwMode="auto">
          <a:xfrm>
            <a:off x="2438400" y="1981200"/>
            <a:ext cx="4022725" cy="3679825"/>
          </a:xfrm>
          <a:prstGeom prst="rect">
            <a:avLst/>
          </a:prstGeom>
          <a:noFill/>
        </p:spPr>
      </p:pic>
      <p:sp>
        <p:nvSpPr>
          <p:cNvPr id="62472" name="Text Box 8"/>
          <p:cNvSpPr txBox="1">
            <a:spLocks noChangeArrowheads="1"/>
          </p:cNvSpPr>
          <p:nvPr/>
        </p:nvSpPr>
        <p:spPr bwMode="auto">
          <a:xfrm>
            <a:off x="2590800" y="5181600"/>
            <a:ext cx="3657600" cy="457200"/>
          </a:xfrm>
          <a:prstGeom prst="rect">
            <a:avLst/>
          </a:prstGeom>
          <a:noFill/>
          <a:ln w="9525">
            <a:noFill/>
            <a:miter lim="800000"/>
            <a:headEnd/>
            <a:tailEnd/>
          </a:ln>
          <a:effectLst/>
        </p:spPr>
        <p:txBody>
          <a:bodyPr>
            <a:spAutoFit/>
          </a:bodyPr>
          <a:lstStyle/>
          <a:p>
            <a:pPr algn="ctr">
              <a:spcBef>
                <a:spcPct val="50000"/>
              </a:spcBef>
            </a:pPr>
            <a:r>
              <a:rPr lang="en-US"/>
              <a:t>Click here to move on!!</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a:t>Who was PA founded by?</a:t>
            </a:r>
          </a:p>
        </p:txBody>
      </p:sp>
      <p:sp>
        <p:nvSpPr>
          <p:cNvPr id="63491" name="Rectangle 3"/>
          <p:cNvSpPr>
            <a:spLocks noGrp="1" noChangeArrowheads="1"/>
          </p:cNvSpPr>
          <p:nvPr>
            <p:ph type="body" idx="1"/>
          </p:nvPr>
        </p:nvSpPr>
        <p:spPr/>
        <p:txBody>
          <a:bodyPr/>
          <a:lstStyle/>
          <a:p>
            <a:pPr marL="609600" indent="-609600">
              <a:buFontTx/>
              <a:buAutoNum type="alphaLcPeriod"/>
            </a:pPr>
            <a:r>
              <a:rPr lang="en-US">
                <a:hlinkClick r:id="rId2" action="ppaction://hlinksldjump"/>
              </a:rPr>
              <a:t>Ben Franklin</a:t>
            </a:r>
            <a:endParaRPr lang="en-US"/>
          </a:p>
          <a:p>
            <a:pPr marL="609600" indent="-609600">
              <a:buFontTx/>
              <a:buAutoNum type="alphaLcPeriod"/>
            </a:pPr>
            <a:r>
              <a:rPr lang="en-US">
                <a:hlinkClick r:id="rId2" action="ppaction://hlinksldjump"/>
              </a:rPr>
              <a:t>George Washington</a:t>
            </a:r>
            <a:endParaRPr lang="en-US"/>
          </a:p>
          <a:p>
            <a:pPr marL="609600" indent="-609600">
              <a:buFontTx/>
              <a:buAutoNum type="alphaLcPeriod"/>
            </a:pPr>
            <a:r>
              <a:rPr lang="en-US">
                <a:hlinkClick r:id="rId3" action="ppaction://hlinksldjump"/>
              </a:rPr>
              <a:t>William Penn</a:t>
            </a:r>
            <a:endParaRPr lang="en-US"/>
          </a:p>
          <a:p>
            <a:pPr marL="609600" indent="-609600">
              <a:buFontTx/>
              <a:buAutoNum type="alphaLcPeriod"/>
            </a:pPr>
            <a:r>
              <a:rPr lang="en-US">
                <a:hlinkClick r:id="rId2" action="ppaction://hlinksldjump"/>
              </a:rPr>
              <a:t>William Pitt</a:t>
            </a:r>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ctrTitle"/>
          </p:nvPr>
        </p:nvSpPr>
        <p:spPr>
          <a:xfrm>
            <a:off x="685800" y="914400"/>
            <a:ext cx="7772400" cy="1143000"/>
          </a:xfrm>
        </p:spPr>
        <p:txBody>
          <a:bodyPr/>
          <a:lstStyle/>
          <a:p>
            <a:r>
              <a:rPr lang="en-US" sz="6000"/>
              <a:t>INCORRECT</a:t>
            </a:r>
          </a:p>
        </p:txBody>
      </p:sp>
      <p:sp>
        <p:nvSpPr>
          <p:cNvPr id="64515" name="Rectangle 3"/>
          <p:cNvSpPr>
            <a:spLocks noGrp="1" noChangeArrowheads="1"/>
          </p:cNvSpPr>
          <p:nvPr>
            <p:ph type="subTitle" idx="1"/>
          </p:nvPr>
        </p:nvSpPr>
        <p:spPr>
          <a:xfrm>
            <a:off x="1371600" y="3886200"/>
            <a:ext cx="6400800" cy="2209800"/>
          </a:xfrm>
        </p:spPr>
        <p:txBody>
          <a:bodyPr/>
          <a:lstStyle/>
          <a:p>
            <a:r>
              <a:rPr lang="en-US"/>
              <a:t> </a:t>
            </a:r>
          </a:p>
          <a:p>
            <a:r>
              <a:rPr lang="en-US"/>
              <a:t> </a:t>
            </a:r>
          </a:p>
          <a:p>
            <a:endParaRPr lang="en-US"/>
          </a:p>
          <a:p>
            <a:r>
              <a:rPr lang="en-US" sz="2400"/>
              <a:t>Click the picture to try again!!</a:t>
            </a:r>
          </a:p>
        </p:txBody>
      </p:sp>
      <p:pic>
        <p:nvPicPr>
          <p:cNvPr id="64518" name="Picture 6" descr="http://www.number10.gov.uk/files/images/Pitt.jpg">
            <a:hlinkClick r:id="rId2" action="ppaction://hlinksldjump"/>
          </p:cNvPr>
          <p:cNvPicPr>
            <a:picLocks noChangeAspect="1" noChangeArrowheads="1"/>
          </p:cNvPicPr>
          <p:nvPr/>
        </p:nvPicPr>
        <p:blipFill>
          <a:blip r:embed="rId3" cstate="print"/>
          <a:srcRect/>
          <a:stretch>
            <a:fillRect/>
          </a:stretch>
        </p:blipFill>
        <p:spPr bwMode="auto">
          <a:xfrm>
            <a:off x="2681288" y="1905000"/>
            <a:ext cx="3783012" cy="3810000"/>
          </a:xfrm>
          <a:prstGeom prst="rect">
            <a:avLst/>
          </a:prstGeom>
          <a:noFill/>
        </p:spPr>
      </p:pic>
      <p:sp>
        <p:nvSpPr>
          <p:cNvPr id="64519" name="AutoShape 7"/>
          <p:cNvSpPr>
            <a:spLocks noChangeArrowheads="1"/>
          </p:cNvSpPr>
          <p:nvPr/>
        </p:nvSpPr>
        <p:spPr bwMode="auto">
          <a:xfrm>
            <a:off x="2438400" y="2667000"/>
            <a:ext cx="1447800" cy="533400"/>
          </a:xfrm>
          <a:prstGeom prst="rightArrow">
            <a:avLst>
              <a:gd name="adj1" fmla="val 50000"/>
              <a:gd name="adj2" fmla="val 67857"/>
            </a:avLst>
          </a:prstGeom>
          <a:solidFill>
            <a:srgbClr val="FF0000"/>
          </a:solidFill>
          <a:ln w="9525">
            <a:solidFill>
              <a:schemeClr val="tx1"/>
            </a:solidFill>
            <a:miter lim="800000"/>
            <a:headEnd/>
            <a:tailEnd/>
          </a:ln>
          <a:effectLst/>
        </p:spPr>
        <p:txBody>
          <a:bodyPr wrap="none" anchor="ctr"/>
          <a:lstStyle/>
          <a:p>
            <a:endParaRPr lang="en-US"/>
          </a:p>
        </p:txBody>
      </p:sp>
      <p:sp>
        <p:nvSpPr>
          <p:cNvPr id="64520" name="Text Box 8"/>
          <p:cNvSpPr txBox="1">
            <a:spLocks noChangeArrowheads="1"/>
          </p:cNvSpPr>
          <p:nvPr/>
        </p:nvSpPr>
        <p:spPr bwMode="auto">
          <a:xfrm>
            <a:off x="762000" y="2667000"/>
            <a:ext cx="2057400" cy="457200"/>
          </a:xfrm>
          <a:prstGeom prst="rect">
            <a:avLst/>
          </a:prstGeom>
          <a:noFill/>
          <a:ln w="9525">
            <a:noFill/>
            <a:miter lim="800000"/>
            <a:headEnd/>
            <a:tailEnd/>
          </a:ln>
          <a:effectLst/>
        </p:spPr>
        <p:txBody>
          <a:bodyPr>
            <a:spAutoFit/>
          </a:bodyPr>
          <a:lstStyle/>
          <a:p>
            <a:pPr>
              <a:spcBef>
                <a:spcPct val="50000"/>
              </a:spcBef>
            </a:pPr>
            <a:r>
              <a:rPr lang="en-US"/>
              <a:t>William Pitt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ctrTitle"/>
          </p:nvPr>
        </p:nvSpPr>
        <p:spPr>
          <a:xfrm>
            <a:off x="685800" y="914400"/>
            <a:ext cx="7772400" cy="1143000"/>
          </a:xfrm>
        </p:spPr>
        <p:txBody>
          <a:bodyPr/>
          <a:lstStyle/>
          <a:p>
            <a:r>
              <a:rPr lang="en-US" sz="6600"/>
              <a:t>CORRECT!!!!</a:t>
            </a:r>
          </a:p>
        </p:txBody>
      </p:sp>
      <p:pic>
        <p:nvPicPr>
          <p:cNvPr id="65542" name="Picture 6" descr="http://www.tudo.co.uk/quakers_craw/shell/contents/quakers/images_quakers/william_penn_1644_1718/william_penn_01_sm194x267.jpg"/>
          <p:cNvPicPr>
            <a:picLocks noChangeAspect="1" noChangeArrowheads="1"/>
          </p:cNvPicPr>
          <p:nvPr/>
        </p:nvPicPr>
        <p:blipFill>
          <a:blip r:embed="rId2" cstate="print"/>
          <a:srcRect/>
          <a:stretch>
            <a:fillRect/>
          </a:stretch>
        </p:blipFill>
        <p:spPr bwMode="auto">
          <a:xfrm>
            <a:off x="2971800" y="1905000"/>
            <a:ext cx="3124200" cy="3733800"/>
          </a:xfrm>
          <a:prstGeom prst="rect">
            <a:avLst/>
          </a:prstGeom>
          <a:noFill/>
        </p:spPr>
      </p:pic>
      <p:sp>
        <p:nvSpPr>
          <p:cNvPr id="65543" name="Text Box 7"/>
          <p:cNvSpPr txBox="1">
            <a:spLocks noChangeArrowheads="1"/>
          </p:cNvSpPr>
          <p:nvPr/>
        </p:nvSpPr>
        <p:spPr bwMode="auto">
          <a:xfrm>
            <a:off x="2971800" y="5257800"/>
            <a:ext cx="3124200" cy="457200"/>
          </a:xfrm>
          <a:prstGeom prst="rect">
            <a:avLst/>
          </a:prstGeom>
          <a:noFill/>
          <a:ln w="9525">
            <a:noFill/>
            <a:miter lim="800000"/>
            <a:headEnd/>
            <a:tailEnd/>
          </a:ln>
          <a:effectLst/>
        </p:spPr>
        <p:txBody>
          <a:bodyPr>
            <a:spAutoFit/>
          </a:bodyPr>
          <a:lstStyle/>
          <a:p>
            <a:pPr algn="ctr">
              <a:spcBef>
                <a:spcPct val="50000"/>
              </a:spcBef>
            </a:pPr>
            <a:r>
              <a:rPr lang="en-US"/>
              <a:t>Click here to move on!!</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ctrTitle"/>
          </p:nvPr>
        </p:nvSpPr>
        <p:spPr>
          <a:xfrm>
            <a:off x="685800" y="2286000"/>
            <a:ext cx="7772400" cy="1600200"/>
          </a:xfrm>
        </p:spPr>
        <p:txBody>
          <a:bodyPr/>
          <a:lstStyle/>
          <a:p>
            <a:r>
              <a:rPr lang="en-US" sz="7200">
                <a:latin typeface="Ringbearer" pitchFamily="18" charset="0"/>
              </a:rPr>
              <a:t>THE END!!!</a:t>
            </a:r>
          </a:p>
        </p:txBody>
      </p:sp>
      <p:sp>
        <p:nvSpPr>
          <p:cNvPr id="67589" name="AutoShape 5">
            <a:hlinkClick r:id="" action="ppaction://hlinkshowjump?jump=firstslide" highlightClick="1"/>
          </p:cNvPr>
          <p:cNvSpPr>
            <a:spLocks noChangeArrowheads="1"/>
          </p:cNvSpPr>
          <p:nvPr/>
        </p:nvSpPr>
        <p:spPr bwMode="auto">
          <a:xfrm>
            <a:off x="6858000" y="5334000"/>
            <a:ext cx="1676400" cy="1295400"/>
          </a:xfrm>
          <a:prstGeom prst="actionButtonBeginning">
            <a:avLst/>
          </a:prstGeom>
          <a:solidFill>
            <a:srgbClr val="FFFF00"/>
          </a:solidFill>
          <a:ln w="9525">
            <a:solidFill>
              <a:schemeClr val="bg1"/>
            </a:solidFill>
            <a:miter lim="800000"/>
            <a:headEnd/>
            <a:tailEnd/>
          </a:ln>
          <a:effectLst/>
        </p:spPr>
        <p:txBody>
          <a:bodyPr wrap="none" anchor="ct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0" y="-304800"/>
            <a:ext cx="7772400" cy="1143000"/>
          </a:xfrm>
        </p:spPr>
        <p:txBody>
          <a:bodyPr/>
          <a:lstStyle/>
          <a:p>
            <a:r>
              <a:rPr lang="en-US"/>
              <a:t>Map of PA</a:t>
            </a:r>
          </a:p>
        </p:txBody>
      </p:sp>
      <p:pic>
        <p:nvPicPr>
          <p:cNvPr id="21507" name="Picture 3"/>
          <p:cNvPicPr>
            <a:picLocks noChangeAspect="1" noChangeArrowheads="1"/>
          </p:cNvPicPr>
          <p:nvPr/>
        </p:nvPicPr>
        <p:blipFill>
          <a:blip r:embed="rId2" cstate="print"/>
          <a:srcRect/>
          <a:stretch>
            <a:fillRect/>
          </a:stretch>
        </p:blipFill>
        <p:spPr bwMode="auto">
          <a:xfrm>
            <a:off x="228600" y="614363"/>
            <a:ext cx="8001000" cy="6243637"/>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533400" y="0"/>
            <a:ext cx="7772400" cy="1143000"/>
          </a:xfrm>
        </p:spPr>
        <p:txBody>
          <a:bodyPr/>
          <a:lstStyle/>
          <a:p>
            <a:r>
              <a:rPr lang="en-US"/>
              <a:t>PA Counties</a:t>
            </a:r>
          </a:p>
        </p:txBody>
      </p:sp>
      <p:pic>
        <p:nvPicPr>
          <p:cNvPr id="24579" name="Picture 3"/>
          <p:cNvPicPr>
            <a:picLocks noChangeAspect="1" noChangeArrowheads="1"/>
          </p:cNvPicPr>
          <p:nvPr/>
        </p:nvPicPr>
        <p:blipFill>
          <a:blip r:embed="rId2" cstate="print"/>
          <a:srcRect/>
          <a:stretch>
            <a:fillRect/>
          </a:stretch>
        </p:blipFill>
        <p:spPr bwMode="auto">
          <a:xfrm>
            <a:off x="457200" y="1447800"/>
            <a:ext cx="8239125" cy="5067300"/>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t>In what county is Pittsburgh located?</a:t>
            </a:r>
          </a:p>
        </p:txBody>
      </p:sp>
      <p:sp>
        <p:nvSpPr>
          <p:cNvPr id="41987" name="Rectangle 3"/>
          <p:cNvSpPr>
            <a:spLocks noGrp="1" noChangeArrowheads="1"/>
          </p:cNvSpPr>
          <p:nvPr>
            <p:ph type="body" idx="1"/>
          </p:nvPr>
        </p:nvSpPr>
        <p:spPr>
          <a:xfrm>
            <a:off x="685800" y="2514600"/>
            <a:ext cx="7772400" cy="3200400"/>
          </a:xfrm>
        </p:spPr>
        <p:txBody>
          <a:bodyPr/>
          <a:lstStyle/>
          <a:p>
            <a:pPr marL="609600" indent="-609600">
              <a:buFontTx/>
              <a:buAutoNum type="alphaLcPeriod"/>
            </a:pPr>
            <a:r>
              <a:rPr lang="en-US">
                <a:hlinkClick r:id="rId2" action="ppaction://hlinksldjump"/>
              </a:rPr>
              <a:t>Westmoreland</a:t>
            </a:r>
            <a:endParaRPr lang="en-US"/>
          </a:p>
          <a:p>
            <a:pPr marL="609600" indent="-609600">
              <a:buFontTx/>
              <a:buAutoNum type="alphaLcPeriod"/>
            </a:pPr>
            <a:r>
              <a:rPr lang="en-US">
                <a:hlinkClick r:id="rId3" action="ppaction://hlinksldjump"/>
              </a:rPr>
              <a:t>Allegheny</a:t>
            </a:r>
            <a:endParaRPr lang="en-US"/>
          </a:p>
          <a:p>
            <a:pPr marL="609600" indent="-609600">
              <a:buFontTx/>
              <a:buAutoNum type="alphaLcPeriod"/>
            </a:pPr>
            <a:r>
              <a:rPr lang="en-US">
                <a:hlinkClick r:id="rId2" action="ppaction://hlinksldjump"/>
              </a:rPr>
              <a:t>Washington</a:t>
            </a:r>
            <a:endParaRPr lang="en-US"/>
          </a:p>
          <a:p>
            <a:pPr marL="609600" indent="-609600">
              <a:buFontTx/>
              <a:buAutoNum type="alphaLcPeriod"/>
            </a:pPr>
            <a:r>
              <a:rPr lang="en-US">
                <a:hlinkClick r:id="rId2" action="ppaction://hlinksldjump"/>
              </a:rPr>
              <a:t>Butler</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dissolve">
                                      <p:cBhvr>
                                        <p:cTn id="7" dur="500"/>
                                        <p:tgtEl>
                                          <p:spTgt spid="419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1987">
                                            <p:txEl>
                                              <p:pRg st="1" end="1"/>
                                            </p:txEl>
                                          </p:spTgt>
                                        </p:tgtEl>
                                        <p:attrNameLst>
                                          <p:attrName>style.visibility</p:attrName>
                                        </p:attrNameLst>
                                      </p:cBhvr>
                                      <p:to>
                                        <p:strVal val="visible"/>
                                      </p:to>
                                    </p:set>
                                    <p:animEffect transition="in" filter="dissolve">
                                      <p:cBhvr>
                                        <p:cTn id="12" dur="500"/>
                                        <p:tgtEl>
                                          <p:spTgt spid="4198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1987">
                                            <p:txEl>
                                              <p:pRg st="2" end="2"/>
                                            </p:txEl>
                                          </p:spTgt>
                                        </p:tgtEl>
                                        <p:attrNameLst>
                                          <p:attrName>style.visibility</p:attrName>
                                        </p:attrNameLst>
                                      </p:cBhvr>
                                      <p:to>
                                        <p:strVal val="visible"/>
                                      </p:to>
                                    </p:set>
                                    <p:animEffect transition="in" filter="dissolve">
                                      <p:cBhvr>
                                        <p:cTn id="17" dur="500"/>
                                        <p:tgtEl>
                                          <p:spTgt spid="4198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1987">
                                            <p:txEl>
                                              <p:pRg st="3" end="3"/>
                                            </p:txEl>
                                          </p:spTgt>
                                        </p:tgtEl>
                                        <p:attrNameLst>
                                          <p:attrName>style.visibility</p:attrName>
                                        </p:attrNameLst>
                                      </p:cBhvr>
                                      <p:to>
                                        <p:strVal val="visible"/>
                                      </p:to>
                                    </p:set>
                                    <p:animEffect transition="in" filter="dissolve">
                                      <p:cBhvr>
                                        <p:cTn id="22" dur="500"/>
                                        <p:tgtEl>
                                          <p:spTgt spid="4198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ctrTitle"/>
          </p:nvPr>
        </p:nvSpPr>
        <p:spPr>
          <a:xfrm>
            <a:off x="685800" y="1524000"/>
            <a:ext cx="7772400" cy="1143000"/>
          </a:xfrm>
        </p:spPr>
        <p:txBody>
          <a:bodyPr/>
          <a:lstStyle/>
          <a:p>
            <a:r>
              <a:rPr lang="en-US" sz="6000"/>
              <a:t>INCORRECT</a:t>
            </a:r>
          </a:p>
        </p:txBody>
      </p:sp>
      <p:sp>
        <p:nvSpPr>
          <p:cNvPr id="43011" name="Rectangle 3"/>
          <p:cNvSpPr>
            <a:spLocks noGrp="1" noChangeArrowheads="1"/>
          </p:cNvSpPr>
          <p:nvPr>
            <p:ph type="subTitle" idx="1"/>
          </p:nvPr>
        </p:nvSpPr>
        <p:spPr>
          <a:xfrm>
            <a:off x="1371600" y="3886200"/>
            <a:ext cx="6400800" cy="2209800"/>
          </a:xfrm>
        </p:spPr>
        <p:txBody>
          <a:bodyPr/>
          <a:lstStyle/>
          <a:p>
            <a:endParaRPr lang="en-US"/>
          </a:p>
          <a:p>
            <a:endParaRPr lang="en-US"/>
          </a:p>
          <a:p>
            <a:endParaRPr lang="en-US"/>
          </a:p>
          <a:p>
            <a:r>
              <a:rPr lang="en-US" sz="2400"/>
              <a:t>Click the picture to try again!!</a:t>
            </a:r>
          </a:p>
        </p:txBody>
      </p:sp>
      <p:pic>
        <p:nvPicPr>
          <p:cNvPr id="43013" name="Picture 5" descr="http://www.ccauthority.com/images/pittsburgh.gif">
            <a:hlinkClick r:id="rId2" action="ppaction://hlinksldjump"/>
          </p:cNvPr>
          <p:cNvPicPr>
            <a:picLocks noChangeAspect="1" noChangeArrowheads="1"/>
          </p:cNvPicPr>
          <p:nvPr/>
        </p:nvPicPr>
        <p:blipFill>
          <a:blip r:embed="rId3" cstate="print"/>
          <a:srcRect/>
          <a:stretch>
            <a:fillRect/>
          </a:stretch>
        </p:blipFill>
        <p:spPr bwMode="auto">
          <a:xfrm>
            <a:off x="2209800" y="3200400"/>
            <a:ext cx="4732338" cy="2411413"/>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685800" y="914400"/>
            <a:ext cx="7772400" cy="1143000"/>
          </a:xfrm>
        </p:spPr>
        <p:txBody>
          <a:bodyPr/>
          <a:lstStyle/>
          <a:p>
            <a:r>
              <a:rPr lang="en-US" sz="6600"/>
              <a:t>CORRECT!!!!</a:t>
            </a:r>
          </a:p>
        </p:txBody>
      </p:sp>
      <p:sp>
        <p:nvSpPr>
          <p:cNvPr id="44035" name="Rectangle 3"/>
          <p:cNvSpPr>
            <a:spLocks noGrp="1" noChangeArrowheads="1"/>
          </p:cNvSpPr>
          <p:nvPr>
            <p:ph type="subTitle" idx="1"/>
          </p:nvPr>
        </p:nvSpPr>
        <p:spPr>
          <a:xfrm>
            <a:off x="1371600" y="2133600"/>
            <a:ext cx="6400800" cy="1981200"/>
          </a:xfrm>
        </p:spPr>
        <p:txBody>
          <a:bodyPr/>
          <a:lstStyle/>
          <a:p>
            <a:r>
              <a:rPr lang="en-US"/>
              <a:t>Pittsburgh is located in the heart of Allegheny County at the meeting of the 3 rivers: the Allegheny, Ohio and Monongahela</a:t>
            </a:r>
          </a:p>
        </p:txBody>
      </p:sp>
      <p:pic>
        <p:nvPicPr>
          <p:cNvPr id="44037" name="Picture 5" descr="http://www.truepittsburgh.com/pittsburgh/pittsburgh.jpg">
            <a:hlinkClick r:id="rId2" action="ppaction://hlinksldjump"/>
          </p:cNvPr>
          <p:cNvPicPr>
            <a:picLocks noChangeAspect="1" noChangeArrowheads="1"/>
          </p:cNvPicPr>
          <p:nvPr/>
        </p:nvPicPr>
        <p:blipFill>
          <a:blip r:embed="rId3" cstate="print"/>
          <a:srcRect/>
          <a:stretch>
            <a:fillRect/>
          </a:stretch>
        </p:blipFill>
        <p:spPr bwMode="auto">
          <a:xfrm>
            <a:off x="2438400" y="4191000"/>
            <a:ext cx="4191000" cy="2146300"/>
          </a:xfrm>
          <a:prstGeom prst="rect">
            <a:avLst/>
          </a:prstGeom>
          <a:noFill/>
        </p:spPr>
      </p:pic>
      <p:sp>
        <p:nvSpPr>
          <p:cNvPr id="44038" name="Text Box 6"/>
          <p:cNvSpPr txBox="1">
            <a:spLocks noChangeArrowheads="1"/>
          </p:cNvSpPr>
          <p:nvPr/>
        </p:nvSpPr>
        <p:spPr bwMode="auto">
          <a:xfrm>
            <a:off x="2514600" y="6019800"/>
            <a:ext cx="3962400" cy="366713"/>
          </a:xfrm>
          <a:prstGeom prst="rect">
            <a:avLst/>
          </a:prstGeom>
          <a:noFill/>
          <a:ln w="9525">
            <a:noFill/>
            <a:miter lim="800000"/>
            <a:headEnd/>
            <a:tailEnd/>
          </a:ln>
          <a:effectLst/>
        </p:spPr>
        <p:txBody>
          <a:bodyPr>
            <a:spAutoFit/>
          </a:bodyPr>
          <a:lstStyle/>
          <a:p>
            <a:pPr algn="ctr">
              <a:spcBef>
                <a:spcPct val="50000"/>
              </a:spcBef>
            </a:pPr>
            <a:r>
              <a:rPr lang="en-US" sz="1800"/>
              <a:t>Click here to move 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History of Allegheny County</a:t>
            </a:r>
          </a:p>
        </p:txBody>
      </p:sp>
      <p:pic>
        <p:nvPicPr>
          <p:cNvPr id="26627" name="Picture 3"/>
          <p:cNvPicPr>
            <a:picLocks noChangeAspect="1" noChangeArrowheads="1"/>
          </p:cNvPicPr>
          <p:nvPr>
            <p:ph type="clipArt" sz="half" idx="1"/>
          </p:nvPr>
        </p:nvPicPr>
        <p:blipFill>
          <a:blip r:embed="rId2" cstate="print"/>
          <a:srcRect/>
          <a:stretch>
            <a:fillRect/>
          </a:stretch>
        </p:blipFill>
        <p:spPr>
          <a:xfrm>
            <a:off x="0" y="1828800"/>
            <a:ext cx="3352800" cy="2701925"/>
          </a:xfrm>
        </p:spPr>
      </p:pic>
      <p:sp>
        <p:nvSpPr>
          <p:cNvPr id="26628" name="Rectangle 4"/>
          <p:cNvSpPr>
            <a:spLocks noGrp="1" noChangeArrowheads="1"/>
          </p:cNvSpPr>
          <p:nvPr>
            <p:ph type="body" sz="half" idx="2"/>
          </p:nvPr>
        </p:nvSpPr>
        <p:spPr>
          <a:xfrm>
            <a:off x="3657600" y="1981200"/>
            <a:ext cx="5486400" cy="4114800"/>
          </a:xfrm>
        </p:spPr>
        <p:txBody>
          <a:bodyPr/>
          <a:lstStyle/>
          <a:p>
            <a:r>
              <a:rPr lang="en-US" sz="2000"/>
              <a:t>Before it was settled by Europeans, the county was mostly wilderness and uninhabited except for wandering Indians such as the </a:t>
            </a:r>
            <a:r>
              <a:rPr lang="en-US" sz="2000">
                <a:hlinkClick r:id="rId3" tooltip="Iroquois"/>
              </a:rPr>
              <a:t>Iroquois</a:t>
            </a:r>
            <a:r>
              <a:rPr lang="en-US" sz="2000"/>
              <a:t>, who were the largest tribe in the area. The Allegheny River, Mountains, and County get their name from the </a:t>
            </a:r>
            <a:r>
              <a:rPr lang="en-US" sz="2000">
                <a:hlinkClick r:id="rId4" tooltip="Allegwi"/>
              </a:rPr>
              <a:t>Allegwi</a:t>
            </a:r>
            <a:r>
              <a:rPr lang="en-US" sz="2000"/>
              <a:t> Indians who were also in the area.</a:t>
            </a:r>
          </a:p>
          <a:p>
            <a:r>
              <a:rPr lang="en-US" sz="2000"/>
              <a:t>The first </a:t>
            </a:r>
            <a:r>
              <a:rPr lang="en-US" sz="2000">
                <a:hlinkClick r:id="rId5" tooltip="European"/>
              </a:rPr>
              <a:t>Europeans</a:t>
            </a:r>
            <a:r>
              <a:rPr lang="en-US" sz="2000"/>
              <a:t> to enter the area were the </a:t>
            </a:r>
            <a:r>
              <a:rPr lang="en-US" sz="2000">
                <a:hlinkClick r:id="rId6" tooltip="France"/>
              </a:rPr>
              <a:t>French</a:t>
            </a:r>
            <a:r>
              <a:rPr lang="en-US" sz="2000"/>
              <a:t> in </a:t>
            </a:r>
            <a:r>
              <a:rPr lang="en-US" sz="2000">
                <a:hlinkClick r:id="rId7" tooltip="1749"/>
              </a:rPr>
              <a:t>1749</a:t>
            </a:r>
            <a:r>
              <a:rPr lang="en-US" sz="2000"/>
              <a:t>. Captain </a:t>
            </a:r>
            <a:r>
              <a:rPr lang="en-US" sz="2000">
                <a:hlinkClick r:id="rId8" tooltip="Pierre Joseph de Celeron, sieur de Blainville"/>
              </a:rPr>
              <a:t>Pierre Joseph de Celeron, sieur de Blainville</a:t>
            </a:r>
            <a:r>
              <a:rPr lang="en-US" sz="2000"/>
              <a:t> claimed the Ohio Valley and all of Western Pennsylvania for </a:t>
            </a:r>
            <a:r>
              <a:rPr lang="en-US" sz="2000">
                <a:hlinkClick r:id="rId9" tooltip="Louis XV of France"/>
              </a:rPr>
              <a:t>Louis XV of France</a:t>
            </a:r>
            <a:r>
              <a:rPr lang="en-US" sz="2000"/>
              <a:t>.</a:t>
            </a:r>
          </a:p>
        </p:txBody>
      </p:sp>
      <p:sp>
        <p:nvSpPr>
          <p:cNvPr id="26629" name="Rectangle 5"/>
          <p:cNvSpPr>
            <a:spLocks noChangeArrowheads="1"/>
          </p:cNvSpPr>
          <p:nvPr/>
        </p:nvSpPr>
        <p:spPr bwMode="auto">
          <a:xfrm>
            <a:off x="1143000" y="6400800"/>
            <a:ext cx="3057525" cy="228600"/>
          </a:xfrm>
          <a:prstGeom prst="rect">
            <a:avLst/>
          </a:prstGeom>
          <a:noFill/>
          <a:ln w="9525">
            <a:noFill/>
            <a:miter lim="800000"/>
            <a:headEnd/>
            <a:tailEnd/>
          </a:ln>
          <a:effectLst/>
        </p:spPr>
        <p:txBody>
          <a:bodyPr wrap="none">
            <a:spAutoFit/>
          </a:bodyPr>
          <a:lstStyle/>
          <a:p>
            <a:r>
              <a:rPr lang="en-US" sz="900"/>
              <a:t>http://en.wikipedia.org/wiki/Allegheny_County,_Pennsylvania</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414</TotalTime>
  <Words>1062</Words>
  <Application>Microsoft Office PowerPoint</Application>
  <PresentationFormat>On-screen Show (4:3)</PresentationFormat>
  <Paragraphs>140</Paragraphs>
  <Slides>39</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7" baseType="lpstr">
      <vt:lpstr>Times New Roman</vt:lpstr>
      <vt:lpstr>Georgia</vt:lpstr>
      <vt:lpstr>Arial</vt:lpstr>
      <vt:lpstr>Cooper Black</vt:lpstr>
      <vt:lpstr>Andy</vt:lpstr>
      <vt:lpstr>Ringbearer</vt:lpstr>
      <vt:lpstr>Default Design</vt:lpstr>
      <vt:lpstr>Bitmap Image</vt:lpstr>
      <vt:lpstr>Welcome to Pennsylvania Geography!!!</vt:lpstr>
      <vt:lpstr>Geography of PA</vt:lpstr>
      <vt:lpstr>Bordering states of PA</vt:lpstr>
      <vt:lpstr>Map of PA</vt:lpstr>
      <vt:lpstr>PA Counties</vt:lpstr>
      <vt:lpstr>In what county is Pittsburgh located?</vt:lpstr>
      <vt:lpstr>INCORRECT</vt:lpstr>
      <vt:lpstr>CORRECT!!!!</vt:lpstr>
      <vt:lpstr>History of Allegheny County</vt:lpstr>
      <vt:lpstr>Important PA Facts</vt:lpstr>
      <vt:lpstr>PA State Flag</vt:lpstr>
      <vt:lpstr>PA State Flag</vt:lpstr>
      <vt:lpstr>What is the PA state flower?</vt:lpstr>
      <vt:lpstr>INCORRECT</vt:lpstr>
      <vt:lpstr>CORRECT!!!</vt:lpstr>
      <vt:lpstr>What is Pennsylvania’s nickname?</vt:lpstr>
      <vt:lpstr>INCORRECT!!!</vt:lpstr>
      <vt:lpstr>CORRECT!!!</vt:lpstr>
      <vt:lpstr>State Game Bird</vt:lpstr>
      <vt:lpstr>State Tree</vt:lpstr>
      <vt:lpstr>The capital of PA is Harrisburg</vt:lpstr>
      <vt:lpstr>Early History</vt:lpstr>
      <vt:lpstr>PA Charter</vt:lpstr>
      <vt:lpstr>Walking  Purchase</vt:lpstr>
      <vt:lpstr>Slide 25</vt:lpstr>
      <vt:lpstr>PA farming industry</vt:lpstr>
      <vt:lpstr>PA FUN FACTS!!!</vt:lpstr>
      <vt:lpstr>PA Sports Teams</vt:lpstr>
      <vt:lpstr>LET’S REVIEW!!!</vt:lpstr>
      <vt:lpstr>On what 3 rivers is Pittsburgh located?</vt:lpstr>
      <vt:lpstr>INCORRECT</vt:lpstr>
      <vt:lpstr>CORRECT!!!!</vt:lpstr>
      <vt:lpstr>What is the PA state bird?</vt:lpstr>
      <vt:lpstr>INCORRECT</vt:lpstr>
      <vt:lpstr>CORRECT!!!!</vt:lpstr>
      <vt:lpstr>Who was PA founded by?</vt:lpstr>
      <vt:lpstr>INCORRECT</vt:lpstr>
      <vt:lpstr>CORRECT!!!!</vt:lpstr>
      <vt:lpstr>THE END!!!</vt:lpstr>
    </vt:vector>
  </TitlesOfParts>
  <Company>Woodland Hills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Pennsylvania Geography!!!</dc:title>
  <dc:creator>MCCLLI</dc:creator>
  <cp:lastModifiedBy>hnace</cp:lastModifiedBy>
  <cp:revision>31</cp:revision>
  <dcterms:created xsi:type="dcterms:W3CDTF">2005-09-04T22:44:34Z</dcterms:created>
  <dcterms:modified xsi:type="dcterms:W3CDTF">2009-08-06T22:00:35Z</dcterms:modified>
</cp:coreProperties>
</file>