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256" r:id="rId2"/>
    <p:sldId id="257" r:id="rId3"/>
    <p:sldId id="258" r:id="rId4"/>
    <p:sldId id="260" r:id="rId5"/>
    <p:sldId id="262" r:id="rId6"/>
    <p:sldId id="263" r:id="rId7"/>
    <p:sldId id="264" r:id="rId8"/>
    <p:sldId id="265" r:id="rId9"/>
    <p:sldId id="267" r:id="rId10"/>
    <p:sldId id="266" r:id="rId11"/>
    <p:sldId id="268" r:id="rId12"/>
    <p:sldId id="269" r:id="rId13"/>
    <p:sldId id="261" r:id="rId14"/>
    <p:sldId id="270" r:id="rId15"/>
    <p:sldId id="259" r:id="rId1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0000"/>
    <a:srgbClr val="CC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15620"/>
    <p:restoredTop sz="94660"/>
  </p:normalViewPr>
  <p:slideViewPr>
    <p:cSldViewPr>
      <p:cViewPr varScale="1">
        <p:scale>
          <a:sx n="79" d="100"/>
          <a:sy n="79" d="100"/>
        </p:scale>
        <p:origin x="-75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2290" name="Group 2"/>
          <p:cNvGrpSpPr>
            <a:grpSpLocks/>
          </p:cNvGrpSpPr>
          <p:nvPr userDrawn="1"/>
        </p:nvGrpSpPr>
        <p:grpSpPr bwMode="auto">
          <a:xfrm>
            <a:off x="0" y="0"/>
            <a:ext cx="5867400" cy="6858000"/>
            <a:chOff x="0" y="0"/>
            <a:chExt cx="3696" cy="4320"/>
          </a:xfrm>
        </p:grpSpPr>
        <p:sp>
          <p:nvSpPr>
            <p:cNvPr id="12291"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eaLnBrk="1" hangingPunct="1"/>
              <a:endParaRPr kumimoji="1" lang="en-US" sz="2400">
                <a:latin typeface="Times New Roman" charset="0"/>
              </a:endParaRPr>
            </a:p>
          </p:txBody>
        </p:sp>
        <p:sp>
          <p:nvSpPr>
            <p:cNvPr id="12292"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eaLnBrk="1" hangingPunct="1"/>
              <a:endParaRPr kumimoji="1" lang="en-US" sz="2400">
                <a:latin typeface="Times New Roman" charset="0"/>
              </a:endParaRPr>
            </a:p>
          </p:txBody>
        </p:sp>
      </p:grpSp>
      <p:grpSp>
        <p:nvGrpSpPr>
          <p:cNvPr id="12293" name="Group 5"/>
          <p:cNvGrpSpPr>
            <a:grpSpLocks/>
          </p:cNvGrpSpPr>
          <p:nvPr/>
        </p:nvGrpSpPr>
        <p:grpSpPr bwMode="auto">
          <a:xfrm>
            <a:off x="3632200" y="4889500"/>
            <a:ext cx="4876800" cy="319088"/>
            <a:chOff x="2288" y="3080"/>
            <a:chExt cx="3072" cy="201"/>
          </a:xfrm>
        </p:grpSpPr>
        <p:sp>
          <p:nvSpPr>
            <p:cNvPr id="12294"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12295"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en-US"/>
            </a:p>
          </p:txBody>
        </p:sp>
      </p:grpSp>
      <p:sp>
        <p:nvSpPr>
          <p:cNvPr id="12296"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12297" name="Rectangle 9"/>
          <p:cNvSpPr>
            <a:spLocks noGrp="1" noChangeArrowheads="1"/>
          </p:cNvSpPr>
          <p:nvPr>
            <p:ph type="dt" sz="quarter" idx="2"/>
          </p:nvPr>
        </p:nvSpPr>
        <p:spPr/>
        <p:txBody>
          <a:bodyPr/>
          <a:lstStyle>
            <a:lvl1pPr>
              <a:defRPr>
                <a:solidFill>
                  <a:schemeClr val="bg1"/>
                </a:solidFill>
              </a:defRPr>
            </a:lvl1pPr>
          </a:lstStyle>
          <a:p>
            <a:endParaRPr lang="en-US"/>
          </a:p>
        </p:txBody>
      </p:sp>
      <p:sp>
        <p:nvSpPr>
          <p:cNvPr id="12298" name="Rectangle 10"/>
          <p:cNvSpPr>
            <a:spLocks noGrp="1" noChangeArrowheads="1"/>
          </p:cNvSpPr>
          <p:nvPr>
            <p:ph type="ftr" sz="quarter" idx="3"/>
          </p:nvPr>
        </p:nvSpPr>
        <p:spPr/>
        <p:txBody>
          <a:bodyPr/>
          <a:lstStyle>
            <a:lvl1pPr algn="r">
              <a:defRPr/>
            </a:lvl1pPr>
          </a:lstStyle>
          <a:p>
            <a:endParaRPr lang="en-US"/>
          </a:p>
        </p:txBody>
      </p:sp>
      <p:sp>
        <p:nvSpPr>
          <p:cNvPr id="12299" name="Rectangle 11"/>
          <p:cNvSpPr>
            <a:spLocks noGrp="1" noChangeArrowheads="1"/>
          </p:cNvSpPr>
          <p:nvPr>
            <p:ph type="sldNum" sz="quarter" idx="4"/>
          </p:nvPr>
        </p:nvSpPr>
        <p:spPr>
          <a:xfrm>
            <a:off x="76200" y="6248400"/>
            <a:ext cx="587375" cy="488950"/>
          </a:xfrm>
        </p:spPr>
        <p:txBody>
          <a:bodyPr anchorCtr="0"/>
          <a:lstStyle>
            <a:lvl1pPr>
              <a:defRPr/>
            </a:lvl1pPr>
          </a:lstStyle>
          <a:p>
            <a:fld id="{2C726D8D-83EE-4CD7-8684-BAE9B6F01ED5}" type="slidenum">
              <a:rPr lang="en-US"/>
              <a:pPr/>
              <a:t>‹#›</a:t>
            </a:fld>
            <a:endParaRPr lang="en-US"/>
          </a:p>
        </p:txBody>
      </p:sp>
      <p:sp>
        <p:nvSpPr>
          <p:cNvPr id="12300"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C5C3DF2-D22B-4E78-98BB-94B98C5D6E9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184212D-98F6-4E93-8BDC-875C6180FAF0}"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1CAC530-D82C-4571-B5CE-3A19E96E741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F65F80C-BF2F-4588-904D-65F4FDFB77C7}"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C7C100B-3522-4D1D-AB0F-3D188A8DD77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55251BB-9909-405A-B8D4-6F7FCAEE343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CAFFB3F-0E7A-40EA-98CF-8DB80CC07693}"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00742B8-AE99-47CF-A44A-F2CB25526F7B}"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E14D688-9B1B-413D-AD9D-E882919EF3F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372A8D0-DB0A-466F-9506-ABEBD01D433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99FF"/>
        </a:solidFill>
        <a:effectLst/>
      </p:bgPr>
    </p:bg>
    <p:spTree>
      <p:nvGrpSpPr>
        <p:cNvPr id="1" name=""/>
        <p:cNvGrpSpPr/>
        <p:nvPr/>
      </p:nvGrpSpPr>
      <p:grpSpPr>
        <a:xfrm>
          <a:off x="0" y="0"/>
          <a:ext cx="0" cy="0"/>
          <a:chOff x="0" y="0"/>
          <a:chExt cx="0" cy="0"/>
        </a:xfrm>
      </p:grpSpPr>
      <p:grpSp>
        <p:nvGrpSpPr>
          <p:cNvPr id="11266" name="Group 2"/>
          <p:cNvGrpSpPr>
            <a:grpSpLocks/>
          </p:cNvGrpSpPr>
          <p:nvPr/>
        </p:nvGrpSpPr>
        <p:grpSpPr bwMode="auto">
          <a:xfrm>
            <a:off x="0" y="0"/>
            <a:ext cx="7620000" cy="6858000"/>
            <a:chOff x="0" y="0"/>
            <a:chExt cx="4800" cy="4320"/>
          </a:xfrm>
        </p:grpSpPr>
        <p:grpSp>
          <p:nvGrpSpPr>
            <p:cNvPr id="11267" name="Group 3"/>
            <p:cNvGrpSpPr>
              <a:grpSpLocks/>
            </p:cNvGrpSpPr>
            <p:nvPr userDrawn="1"/>
          </p:nvGrpSpPr>
          <p:grpSpPr bwMode="auto">
            <a:xfrm>
              <a:off x="0" y="0"/>
              <a:ext cx="2016" cy="4320"/>
              <a:chOff x="0" y="0"/>
              <a:chExt cx="2016" cy="4320"/>
            </a:xfrm>
          </p:grpSpPr>
          <p:sp>
            <p:nvSpPr>
              <p:cNvPr id="11268"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en-US"/>
              </a:p>
            </p:txBody>
          </p:sp>
          <p:sp>
            <p:nvSpPr>
              <p:cNvPr id="11269"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en-US"/>
              </a:p>
            </p:txBody>
          </p:sp>
        </p:grpSp>
        <p:grpSp>
          <p:nvGrpSpPr>
            <p:cNvPr id="11270" name="Group 6"/>
            <p:cNvGrpSpPr>
              <a:grpSpLocks/>
            </p:cNvGrpSpPr>
            <p:nvPr/>
          </p:nvGrpSpPr>
          <p:grpSpPr bwMode="auto">
            <a:xfrm>
              <a:off x="144" y="1248"/>
              <a:ext cx="4656" cy="201"/>
              <a:chOff x="144" y="1248"/>
              <a:chExt cx="4656" cy="201"/>
            </a:xfrm>
          </p:grpSpPr>
          <p:sp>
            <p:nvSpPr>
              <p:cNvPr id="11271"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11272"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en-US"/>
              </a:p>
            </p:txBody>
          </p:sp>
        </p:grpSp>
      </p:grpSp>
      <p:sp>
        <p:nvSpPr>
          <p:cNvPr id="11273"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1274"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275"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lvl1pPr>
          </a:lstStyle>
          <a:p>
            <a:endParaRPr lang="en-US"/>
          </a:p>
        </p:txBody>
      </p:sp>
      <p:sp>
        <p:nvSpPr>
          <p:cNvPr id="11276"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vl1pPr>
          </a:lstStyle>
          <a:p>
            <a:endParaRPr lang="en-US"/>
          </a:p>
        </p:txBody>
      </p:sp>
      <p:sp>
        <p:nvSpPr>
          <p:cNvPr id="11277"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eaLnBrk="1" hangingPunct="1">
              <a:defRPr sz="2600" b="1">
                <a:solidFill>
                  <a:schemeClr val="bg1"/>
                </a:solidFill>
              </a:defRPr>
            </a:lvl1pPr>
          </a:lstStyle>
          <a:p>
            <a:fld id="{50A82C05-DB7C-4B83-85E5-2F2880E11F9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defRPr>
      </a:lvl2pPr>
      <a:lvl3pPr algn="l" rtl="0" fontAlgn="base">
        <a:lnSpc>
          <a:spcPct val="90000"/>
        </a:lnSpc>
        <a:spcBef>
          <a:spcPct val="0"/>
        </a:spcBef>
        <a:spcAft>
          <a:spcPct val="0"/>
        </a:spcAft>
        <a:defRPr sz="3600" b="1">
          <a:solidFill>
            <a:schemeClr val="tx2"/>
          </a:solidFill>
          <a:latin typeface="Arial" charset="0"/>
        </a:defRPr>
      </a:lvl3pPr>
      <a:lvl4pPr algn="l" rtl="0" fontAlgn="base">
        <a:lnSpc>
          <a:spcPct val="90000"/>
        </a:lnSpc>
        <a:spcBef>
          <a:spcPct val="0"/>
        </a:spcBef>
        <a:spcAft>
          <a:spcPct val="0"/>
        </a:spcAft>
        <a:defRPr sz="3600" b="1">
          <a:solidFill>
            <a:schemeClr val="tx2"/>
          </a:solidFill>
          <a:latin typeface="Arial" charset="0"/>
        </a:defRPr>
      </a:lvl4pPr>
      <a:lvl5pPr algn="l" rtl="0" fontAlgn="base">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fontAlgn="base">
        <a:spcBef>
          <a:spcPct val="20000"/>
        </a:spcBef>
        <a:spcAft>
          <a:spcPct val="0"/>
        </a:spcAft>
        <a:buClr>
          <a:schemeClr val="tx1"/>
        </a:buClr>
        <a:buSzPct val="80000"/>
        <a:buChar char="–"/>
        <a:defRPr>
          <a:solidFill>
            <a:schemeClr val="tx1"/>
          </a:solidFill>
          <a:latin typeface="+mn-lt"/>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audio" Target="../media/audio8.wav"/><Relationship Id="rId7" Type="http://schemas.openxmlformats.org/officeDocument/2006/relationships/image" Target="../media/image12.png"/><Relationship Id="rId2" Type="http://schemas.openxmlformats.org/officeDocument/2006/relationships/audio" Target="../media/audio7.wav"/><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audio" Target="../media/audio9.wav"/><Relationship Id="rId2" Type="http://schemas.openxmlformats.org/officeDocument/2006/relationships/audio" Target="../media/audio2.wav"/><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audio" Target="../media/audio10.wav"/></Relationships>
</file>

<file path=ppt/slides/_rels/slide1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2.wav"/><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hyperlink" Target="http://fcit.usf.edu/florida/maps/clipart/colorpic/48.ht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audio" Target="../media/audio1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audio" Target="../media/audio12.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audio" Target="../media/audio4.wav"/><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audio" Target="../media/audio6.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AutoShape 4"/>
          <p:cNvSpPr>
            <a:spLocks noGrp="1" noChangeArrowheads="1"/>
          </p:cNvSpPr>
          <p:nvPr>
            <p:ph type="ctrTitle"/>
          </p:nvPr>
        </p:nvSpPr>
        <p:spPr/>
        <p:txBody>
          <a:bodyPr/>
          <a:lstStyle/>
          <a:p>
            <a:pPr algn="l"/>
            <a:r>
              <a:rPr lang="en-US" sz="5400" i="1">
                <a:effectLst>
                  <a:outerShdw blurRad="38100" dist="38100" dir="2700000" algn="tl">
                    <a:srgbClr val="000000"/>
                  </a:outerShdw>
                </a:effectLst>
                <a:latin typeface="Copperplate Gothic Bold" pitchFamily="34" charset="0"/>
              </a:rPr>
              <a:t>Landforms</a:t>
            </a:r>
          </a:p>
        </p:txBody>
      </p:sp>
      <p:sp>
        <p:nvSpPr>
          <p:cNvPr id="2053" name="Rectangle 5"/>
          <p:cNvSpPr>
            <a:spLocks noGrp="1" noChangeArrowheads="1"/>
          </p:cNvSpPr>
          <p:nvPr>
            <p:ph type="subTitle" idx="1"/>
          </p:nvPr>
        </p:nvSpPr>
        <p:spPr/>
        <p:txBody>
          <a:bodyPr/>
          <a:lstStyle/>
          <a:p>
            <a:r>
              <a:rPr lang="en-US"/>
              <a:t>Write On </a:t>
            </a:r>
          </a:p>
          <a:p>
            <a:r>
              <a:rPr lang="en-US"/>
              <a:t>Grade 3</a:t>
            </a:r>
          </a:p>
        </p:txBody>
      </p:sp>
      <p:pic>
        <p:nvPicPr>
          <p:cNvPr id="2054" name="Picture 6" descr="writer-dude"/>
          <p:cNvPicPr>
            <a:picLocks noChangeAspect="1" noChangeArrowheads="1"/>
          </p:cNvPicPr>
          <p:nvPr/>
        </p:nvPicPr>
        <p:blipFill>
          <a:blip r:embed="rId3" cstate="print"/>
          <a:srcRect/>
          <a:stretch>
            <a:fillRect/>
          </a:stretch>
        </p:blipFill>
        <p:spPr bwMode="auto">
          <a:xfrm>
            <a:off x="533400" y="3581400"/>
            <a:ext cx="2193925" cy="2536825"/>
          </a:xfrm>
          <a:prstGeom prst="rect">
            <a:avLst/>
          </a:prstGeom>
          <a:noFill/>
        </p:spPr>
      </p:pic>
    </p:spTree>
  </p:cSld>
  <p:clrMapOvr>
    <a:masterClrMapping/>
  </p:clrMapOvr>
  <p:transition spd="slow">
    <p:dissolve/>
    <p:sndAc>
      <p:stSnd>
        <p:snd r:embed="rId2" name="dramaticmusic6.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4"/>
                                        </p:tgtEl>
                                        <p:attrNameLst>
                                          <p:attrName>style.visibility</p:attrName>
                                        </p:attrNameLst>
                                      </p:cBhvr>
                                      <p:to>
                                        <p:strVal val="visible"/>
                                      </p:to>
                                    </p:set>
                                    <p:anim calcmode="lin" valueType="num">
                                      <p:cBhvr additive="base">
                                        <p:cTn id="7" dur="500" fill="hold"/>
                                        <p:tgtEl>
                                          <p:spTgt spid="2054"/>
                                        </p:tgtEl>
                                        <p:attrNameLst>
                                          <p:attrName>ppt_x</p:attrName>
                                        </p:attrNameLst>
                                      </p:cBhvr>
                                      <p:tavLst>
                                        <p:tav tm="0">
                                          <p:val>
                                            <p:strVal val="#ppt_x"/>
                                          </p:val>
                                        </p:tav>
                                        <p:tav tm="100000">
                                          <p:val>
                                            <p:strVal val="#ppt_x"/>
                                          </p:val>
                                        </p:tav>
                                      </p:tavLst>
                                    </p:anim>
                                    <p:anim calcmode="lin" valueType="num">
                                      <p:cBhvr additive="base">
                                        <p:cTn id="8" dur="500" fill="hold"/>
                                        <p:tgtEl>
                                          <p:spTgt spid="20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AutoShape 2"/>
          <p:cNvSpPr>
            <a:spLocks noGrp="1" noChangeArrowheads="1"/>
          </p:cNvSpPr>
          <p:nvPr>
            <p:ph type="title"/>
          </p:nvPr>
        </p:nvSpPr>
        <p:spPr/>
        <p:txBody>
          <a:bodyPr/>
          <a:lstStyle/>
          <a:p>
            <a:r>
              <a:rPr lang="en-US"/>
              <a:t>PLAINS</a:t>
            </a:r>
          </a:p>
        </p:txBody>
      </p:sp>
      <p:sp>
        <p:nvSpPr>
          <p:cNvPr id="18435" name="Rectangle 3"/>
          <p:cNvSpPr>
            <a:spLocks noGrp="1" noChangeArrowheads="1"/>
          </p:cNvSpPr>
          <p:nvPr>
            <p:ph type="body" idx="1"/>
          </p:nvPr>
        </p:nvSpPr>
        <p:spPr/>
        <p:txBody>
          <a:bodyPr/>
          <a:lstStyle/>
          <a:p>
            <a:r>
              <a:rPr lang="en-US" sz="3200"/>
              <a:t>The area of flat land along a sea or ocean is a coastal plain.</a:t>
            </a:r>
          </a:p>
          <a:p>
            <a:r>
              <a:rPr lang="en-US" sz="3200"/>
              <a:t>Plains are flat sometimes grassy lands that stretch for miles and can be good habitats for animals like zebras, lions, and elephants, giraffes.</a:t>
            </a:r>
          </a:p>
        </p:txBody>
      </p:sp>
      <p:pic>
        <p:nvPicPr>
          <p:cNvPr id="18436" name="Picture 4" descr="desert-lake-sunset"/>
          <p:cNvPicPr>
            <a:picLocks noChangeAspect="1" noChangeArrowheads="1"/>
          </p:cNvPicPr>
          <p:nvPr/>
        </p:nvPicPr>
        <p:blipFill>
          <a:blip r:embed="rId4" cstate="print"/>
          <a:srcRect/>
          <a:stretch>
            <a:fillRect/>
          </a:stretch>
        </p:blipFill>
        <p:spPr bwMode="auto">
          <a:xfrm>
            <a:off x="685800" y="5562600"/>
            <a:ext cx="8458200" cy="1295400"/>
          </a:xfrm>
          <a:prstGeom prst="rect">
            <a:avLst/>
          </a:prstGeom>
          <a:noFill/>
        </p:spPr>
      </p:pic>
      <p:pic>
        <p:nvPicPr>
          <p:cNvPr id="18437" name="Picture 5" descr="elephant-toon"/>
          <p:cNvPicPr>
            <a:picLocks noChangeAspect="1" noChangeArrowheads="1"/>
          </p:cNvPicPr>
          <p:nvPr/>
        </p:nvPicPr>
        <p:blipFill>
          <a:blip r:embed="rId5" cstate="print"/>
          <a:srcRect/>
          <a:stretch>
            <a:fillRect/>
          </a:stretch>
        </p:blipFill>
        <p:spPr bwMode="auto">
          <a:xfrm>
            <a:off x="4191000" y="914400"/>
            <a:ext cx="1501775" cy="1041400"/>
          </a:xfrm>
          <a:prstGeom prst="rect">
            <a:avLst/>
          </a:prstGeom>
          <a:noFill/>
        </p:spPr>
      </p:pic>
      <p:pic>
        <p:nvPicPr>
          <p:cNvPr id="18438" name="Picture 6" descr="Zebra1"/>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590800" y="762000"/>
            <a:ext cx="1249363" cy="1292225"/>
          </a:xfrm>
          <a:prstGeom prst="rect">
            <a:avLst/>
          </a:prstGeom>
          <a:noFill/>
        </p:spPr>
      </p:pic>
      <p:pic>
        <p:nvPicPr>
          <p:cNvPr id="18439" name="Picture 7" descr="giraffe"/>
          <p:cNvPicPr>
            <a:picLocks noChangeAspect="1" noChangeArrowheads="1"/>
          </p:cNvPicPr>
          <p:nvPr/>
        </p:nvPicPr>
        <p:blipFill>
          <a:blip r:embed="rId7" cstate="print"/>
          <a:srcRect/>
          <a:stretch>
            <a:fillRect/>
          </a:stretch>
        </p:blipFill>
        <p:spPr bwMode="auto">
          <a:xfrm>
            <a:off x="7886700" y="0"/>
            <a:ext cx="1257300" cy="1949450"/>
          </a:xfrm>
          <a:prstGeom prst="rect">
            <a:avLst/>
          </a:prstGeom>
          <a:noFill/>
        </p:spPr>
      </p:pic>
      <p:pic>
        <p:nvPicPr>
          <p:cNvPr id="18440" name="Picture 8" descr="Lion"/>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6096000" y="914400"/>
            <a:ext cx="1981200" cy="8683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Effect transition="in" filter="blinds(horizontal)">
                                      <p:cBhvr>
                                        <p:cTn id="7" dur="500"/>
                                        <p:tgtEl>
                                          <p:spTgt spid="18435">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projctor.wav"/>
                                        </p:tgtEl>
                                      </p:cMediaNode>
                                    </p:audio>
                                  </p:sub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8435">
                                            <p:txEl>
                                              <p:pRg st="1" end="1"/>
                                            </p:txEl>
                                          </p:spTgt>
                                        </p:tgtEl>
                                        <p:attrNameLst>
                                          <p:attrName>style.visibility</p:attrName>
                                        </p:attrNameLst>
                                      </p:cBhvr>
                                      <p:to>
                                        <p:strVal val="visible"/>
                                      </p:to>
                                    </p:set>
                                    <p:animEffect transition="in" filter="blinds(horizontal)">
                                      <p:cBhvr>
                                        <p:cTn id="12" dur="500"/>
                                        <p:tgtEl>
                                          <p:spTgt spid="18435">
                                            <p:txEl>
                                              <p:pRg st="1" end="1"/>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projctor.wav"/>
                                        </p:tgtEl>
                                      </p:cMediaNode>
                                    </p:audio>
                                  </p:sub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8437"/>
                                        </p:tgtEl>
                                        <p:attrNameLst>
                                          <p:attrName>style.visibility</p:attrName>
                                        </p:attrNameLst>
                                      </p:cBhvr>
                                      <p:to>
                                        <p:strVal val="visible"/>
                                      </p:to>
                                    </p:set>
                                    <p:anim calcmode="lin" valueType="num">
                                      <p:cBhvr additive="base">
                                        <p:cTn id="17" dur="500" fill="hold"/>
                                        <p:tgtEl>
                                          <p:spTgt spid="18437"/>
                                        </p:tgtEl>
                                        <p:attrNameLst>
                                          <p:attrName>ppt_x</p:attrName>
                                        </p:attrNameLst>
                                      </p:cBhvr>
                                      <p:tavLst>
                                        <p:tav tm="0">
                                          <p:val>
                                            <p:strVal val="0-#ppt_w/2"/>
                                          </p:val>
                                        </p:tav>
                                        <p:tav tm="100000">
                                          <p:val>
                                            <p:strVal val="#ppt_x"/>
                                          </p:val>
                                        </p:tav>
                                      </p:tavLst>
                                    </p:anim>
                                    <p:anim calcmode="lin" valueType="num">
                                      <p:cBhvr additive="base">
                                        <p:cTn id="18" dur="500" fill="hold"/>
                                        <p:tgtEl>
                                          <p:spTgt spid="1843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18438"/>
                                        </p:tgtEl>
                                        <p:attrNameLst>
                                          <p:attrName>style.visibility</p:attrName>
                                        </p:attrNameLst>
                                      </p:cBhvr>
                                      <p:to>
                                        <p:strVal val="visible"/>
                                      </p:to>
                                    </p:set>
                                    <p:anim calcmode="lin" valueType="num">
                                      <p:cBhvr additive="base">
                                        <p:cTn id="23" dur="500" fill="hold"/>
                                        <p:tgtEl>
                                          <p:spTgt spid="18438"/>
                                        </p:tgtEl>
                                        <p:attrNameLst>
                                          <p:attrName>ppt_x</p:attrName>
                                        </p:attrNameLst>
                                      </p:cBhvr>
                                      <p:tavLst>
                                        <p:tav tm="0">
                                          <p:val>
                                            <p:strVal val="0-#ppt_w/2"/>
                                          </p:val>
                                        </p:tav>
                                        <p:tav tm="100000">
                                          <p:val>
                                            <p:strVal val="#ppt_x"/>
                                          </p:val>
                                        </p:tav>
                                      </p:tavLst>
                                    </p:anim>
                                    <p:anim calcmode="lin" valueType="num">
                                      <p:cBhvr additive="base">
                                        <p:cTn id="24" dur="500" fill="hold"/>
                                        <p:tgtEl>
                                          <p:spTgt spid="18438"/>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18439"/>
                                        </p:tgtEl>
                                        <p:attrNameLst>
                                          <p:attrName>style.visibility</p:attrName>
                                        </p:attrNameLst>
                                      </p:cBhvr>
                                      <p:to>
                                        <p:strVal val="visible"/>
                                      </p:to>
                                    </p:set>
                                    <p:anim calcmode="lin" valueType="num">
                                      <p:cBhvr additive="base">
                                        <p:cTn id="29" dur="500" fill="hold"/>
                                        <p:tgtEl>
                                          <p:spTgt spid="18439"/>
                                        </p:tgtEl>
                                        <p:attrNameLst>
                                          <p:attrName>ppt_x</p:attrName>
                                        </p:attrNameLst>
                                      </p:cBhvr>
                                      <p:tavLst>
                                        <p:tav tm="0">
                                          <p:val>
                                            <p:strVal val="0-#ppt_w/2"/>
                                          </p:val>
                                        </p:tav>
                                        <p:tav tm="100000">
                                          <p:val>
                                            <p:strVal val="#ppt_x"/>
                                          </p:val>
                                        </p:tav>
                                      </p:tavLst>
                                    </p:anim>
                                    <p:anim calcmode="lin" valueType="num">
                                      <p:cBhvr additive="base">
                                        <p:cTn id="30" dur="500" fill="hold"/>
                                        <p:tgtEl>
                                          <p:spTgt spid="18439"/>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18440"/>
                                        </p:tgtEl>
                                        <p:attrNameLst>
                                          <p:attrName>style.visibility</p:attrName>
                                        </p:attrNameLst>
                                      </p:cBhvr>
                                      <p:to>
                                        <p:strVal val="visible"/>
                                      </p:to>
                                    </p:set>
                                    <p:animEffect transition="in" filter="dissolve">
                                      <p:cBhvr>
                                        <p:cTn id="35" dur="500"/>
                                        <p:tgtEl>
                                          <p:spTgt spid="18440"/>
                                        </p:tgtEl>
                                      </p:cBhvr>
                                    </p:animEffect>
                                  </p:childTnLst>
                                  <p:subTnLst>
                                    <p:animClr clrSpc="rgb" dir="cw">
                                      <p:cBhvr override="childStyle">
                                        <p:cTn dur="1" fill="hold" display="0" masterRel="nextClick" afterEffect="1"/>
                                        <p:tgtEl>
                                          <p:spTgt spid="18440"/>
                                        </p:tgtEl>
                                        <p:attrNameLst>
                                          <p:attrName>ppt_c</p:attrName>
                                        </p:attrNameLst>
                                      </p:cBhvr>
                                      <p:to>
                                        <a:srgbClr val="008000"/>
                                      </p:to>
                                    </p:animClr>
                                    <p:audio>
                                      <p:cMediaNode>
                                        <p:cTn display="0" masterRel="sameClick">
                                          <p:stCondLst>
                                            <p:cond evt="begin" delay="0">
                                              <p:tn val="33"/>
                                            </p:cond>
                                          </p:stCondLst>
                                          <p:endCondLst>
                                            <p:cond evt="onStopAudio" delay="0">
                                              <p:tgtEl>
                                                <p:sldTgt/>
                                              </p:tgtEl>
                                            </p:cond>
                                          </p:endCondLst>
                                        </p:cTn>
                                        <p:tgtEl>
                                          <p:sndTgt r:embed="rId3" name="elePHANT.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AutoShape 2"/>
          <p:cNvSpPr>
            <a:spLocks noGrp="1" noChangeArrowheads="1"/>
          </p:cNvSpPr>
          <p:nvPr>
            <p:ph type="title"/>
          </p:nvPr>
        </p:nvSpPr>
        <p:spPr/>
        <p:txBody>
          <a:bodyPr/>
          <a:lstStyle/>
          <a:p>
            <a:r>
              <a:rPr lang="en-US"/>
              <a:t>PENINSULAS</a:t>
            </a:r>
          </a:p>
        </p:txBody>
      </p:sp>
      <p:sp>
        <p:nvSpPr>
          <p:cNvPr id="21507" name="Rectangle 3"/>
          <p:cNvSpPr>
            <a:spLocks noGrp="1" noChangeArrowheads="1"/>
          </p:cNvSpPr>
          <p:nvPr>
            <p:ph type="body" idx="1"/>
          </p:nvPr>
        </p:nvSpPr>
        <p:spPr/>
        <p:txBody>
          <a:bodyPr/>
          <a:lstStyle/>
          <a:p>
            <a:r>
              <a:rPr lang="en-US" sz="3200"/>
              <a:t>A peninsula is a piece of land that has water on ONLY THREE sides and attached to another piece of land. </a:t>
            </a:r>
          </a:p>
          <a:p>
            <a:r>
              <a:rPr lang="en-US" sz="3200"/>
              <a:t>A good example of a peninsula is FLORIDA</a:t>
            </a:r>
            <a:r>
              <a:rPr lang="en-US"/>
              <a:t>.</a:t>
            </a:r>
          </a:p>
        </p:txBody>
      </p:sp>
      <p:pic>
        <p:nvPicPr>
          <p:cNvPr id="21509" name="Picture 5" descr="Florida Map"/>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581400" y="4394200"/>
            <a:ext cx="3810000" cy="2463800"/>
          </a:xfrm>
          <a:prstGeom prst="rect">
            <a:avLst/>
          </a:prstGeom>
          <a:noFill/>
        </p:spPr>
      </p:pic>
      <p:pic>
        <p:nvPicPr>
          <p:cNvPr id="21510" name="Picture 6" descr="beach"/>
          <p:cNvPicPr>
            <a:picLocks noChangeAspect="1" noChangeArrowheads="1"/>
          </p:cNvPicPr>
          <p:nvPr/>
        </p:nvPicPr>
        <p:blipFill>
          <a:blip r:embed="rId6" cstate="print"/>
          <a:srcRect/>
          <a:stretch>
            <a:fillRect/>
          </a:stretch>
        </p:blipFill>
        <p:spPr bwMode="auto">
          <a:xfrm>
            <a:off x="5486400" y="0"/>
            <a:ext cx="2820988" cy="17843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barn(inHorizontal)">
                                      <p:cBhvr>
                                        <p:cTn id="7" dur="500"/>
                                        <p:tgtEl>
                                          <p:spTgt spid="21507">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amera.wav"/>
                                        </p:tgtEl>
                                      </p:cMediaNode>
                                    </p:audio>
                                  </p:sub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21507">
                                            <p:txEl>
                                              <p:pRg st="1" end="1"/>
                                            </p:txEl>
                                          </p:spTgt>
                                        </p:tgtEl>
                                        <p:attrNameLst>
                                          <p:attrName>style.visibility</p:attrName>
                                        </p:attrNameLst>
                                      </p:cBhvr>
                                      <p:to>
                                        <p:strVal val="visible"/>
                                      </p:to>
                                    </p:set>
                                    <p:animEffect transition="in" filter="barn(inHorizontal)">
                                      <p:cBhvr>
                                        <p:cTn id="12" dur="500"/>
                                        <p:tgtEl>
                                          <p:spTgt spid="21507">
                                            <p:txEl>
                                              <p:pRg st="1" end="1"/>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amera.wav"/>
                                        </p:tgtEl>
                                      </p:cMediaNode>
                                    </p:audio>
                                  </p:subTnLst>
                                </p:cTn>
                              </p:par>
                            </p:childTnLst>
                          </p:cTn>
                        </p:par>
                      </p:childTnLst>
                    </p:cTn>
                  </p:par>
                  <p:par>
                    <p:cTn id="13" fill="hold">
                      <p:stCondLst>
                        <p:cond delay="indefinite"/>
                      </p:stCondLst>
                      <p:childTnLst>
                        <p:par>
                          <p:cTn id="14" fill="hold">
                            <p:stCondLst>
                              <p:cond delay="0"/>
                            </p:stCondLst>
                            <p:childTnLst>
                              <p:par>
                                <p:cTn id="15" presetID="16" presetClass="entr" presetSubtype="26" fill="hold" nodeType="clickEffect">
                                  <p:stCondLst>
                                    <p:cond delay="0"/>
                                  </p:stCondLst>
                                  <p:childTnLst>
                                    <p:set>
                                      <p:cBhvr>
                                        <p:cTn id="16" dur="1" fill="hold">
                                          <p:stCondLst>
                                            <p:cond delay="0"/>
                                          </p:stCondLst>
                                        </p:cTn>
                                        <p:tgtEl>
                                          <p:spTgt spid="21509"/>
                                        </p:tgtEl>
                                        <p:attrNameLst>
                                          <p:attrName>style.visibility</p:attrName>
                                        </p:attrNameLst>
                                      </p:cBhvr>
                                      <p:to>
                                        <p:strVal val="visible"/>
                                      </p:to>
                                    </p:set>
                                    <p:animEffect transition="in" filter="barn(inHorizontal)">
                                      <p:cBhvr>
                                        <p:cTn id="17" dur="500"/>
                                        <p:tgtEl>
                                          <p:spTgt spid="21509"/>
                                        </p:tgtEl>
                                      </p:cBhvr>
                                    </p:animEffect>
                                  </p:childTnLst>
                                  <p:subTnLst>
                                    <p:audio>
                                      <p:cMediaNode>
                                        <p:cTn display="0" masterRel="sameClick">
                                          <p:stCondLst>
                                            <p:cond evt="begin" delay="0">
                                              <p:tn val="15"/>
                                            </p:cond>
                                          </p:stCondLst>
                                          <p:endCondLst>
                                            <p:cond evt="onStopAudio" delay="0">
                                              <p:tgtEl>
                                                <p:sldTgt/>
                                              </p:tgtEl>
                                            </p:cond>
                                          </p:endCondLst>
                                        </p:cTn>
                                        <p:tgtEl>
                                          <p:sndTgt r:embed="rId3" name="splaSH2.wav"/>
                                        </p:tgtEl>
                                      </p:cMediaNode>
                                    </p:audio>
                                  </p:sub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499"/>
                                          </p:stCondLst>
                                        </p:cTn>
                                        <p:tgtEl>
                                          <p:spTgt spid="21510"/>
                                        </p:tgtEl>
                                        <p:attrNameLst>
                                          <p:attrName>style.visibility</p:attrName>
                                        </p:attrNameLst>
                                      </p:cBhvr>
                                      <p:to>
                                        <p:strVal val="visible"/>
                                      </p:to>
                                    </p:set>
                                  </p:childTnLst>
                                  <p:subTnLst>
                                    <p:audio>
                                      <p:cMediaNode>
                                        <p:cTn display="0" masterRel="sameClick">
                                          <p:stCondLst>
                                            <p:cond evt="begin" delay="0">
                                              <p:tn val="20"/>
                                            </p:cond>
                                          </p:stCondLst>
                                          <p:endCondLst>
                                            <p:cond evt="onStopAudio" delay="0">
                                              <p:tgtEl>
                                                <p:sldTgt/>
                                              </p:tgtEl>
                                            </p:cond>
                                          </p:endCondLst>
                                        </p:cTn>
                                        <p:tgtEl>
                                          <p:sndTgt r:embed="rId4" name="allright..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AutoShape 2"/>
          <p:cNvSpPr>
            <a:spLocks noGrp="1" noChangeArrowheads="1"/>
          </p:cNvSpPr>
          <p:nvPr>
            <p:ph type="title"/>
          </p:nvPr>
        </p:nvSpPr>
        <p:spPr/>
        <p:txBody>
          <a:bodyPr/>
          <a:lstStyle/>
          <a:p>
            <a:r>
              <a:rPr lang="en-US"/>
              <a:t>REVIEW OF LANDFORMS</a:t>
            </a:r>
          </a:p>
        </p:txBody>
      </p:sp>
      <p:sp>
        <p:nvSpPr>
          <p:cNvPr id="22531" name="Rectangle 3"/>
          <p:cNvSpPr>
            <a:spLocks noGrp="1" noChangeArrowheads="1"/>
          </p:cNvSpPr>
          <p:nvPr>
            <p:ph type="body" sz="half" idx="1"/>
          </p:nvPr>
        </p:nvSpPr>
        <p:spPr/>
        <p:txBody>
          <a:bodyPr/>
          <a:lstStyle/>
          <a:p>
            <a:r>
              <a:rPr lang="en-US" b="1" u="sng"/>
              <a:t>MOUNTAINS:</a:t>
            </a:r>
            <a:r>
              <a:rPr lang="en-US"/>
              <a:t> High steep,rocky land</a:t>
            </a:r>
          </a:p>
          <a:p>
            <a:r>
              <a:rPr lang="en-US" b="1" u="sng"/>
              <a:t>VALLEYS:</a:t>
            </a:r>
            <a:r>
              <a:rPr lang="en-US"/>
              <a:t> Low land in between mountains</a:t>
            </a:r>
          </a:p>
          <a:p>
            <a:r>
              <a:rPr lang="en-US" b="1" u="sng"/>
              <a:t>PLATEAUS:</a:t>
            </a:r>
            <a:r>
              <a:rPr lang="en-US"/>
              <a:t>Steep, sloped land with a flat top</a:t>
            </a:r>
          </a:p>
        </p:txBody>
      </p:sp>
      <p:sp>
        <p:nvSpPr>
          <p:cNvPr id="22532" name="Rectangle 4"/>
          <p:cNvSpPr>
            <a:spLocks noGrp="1" noChangeArrowheads="1"/>
          </p:cNvSpPr>
          <p:nvPr>
            <p:ph type="body" sz="half" idx="2"/>
          </p:nvPr>
        </p:nvSpPr>
        <p:spPr/>
        <p:txBody>
          <a:bodyPr/>
          <a:lstStyle/>
          <a:p>
            <a:pPr>
              <a:lnSpc>
                <a:spcPct val="90000"/>
              </a:lnSpc>
            </a:pPr>
            <a:r>
              <a:rPr lang="en-US" b="1" u="sng"/>
              <a:t>DESERTS:</a:t>
            </a:r>
            <a:r>
              <a:rPr lang="en-US"/>
              <a:t> Dry, sandy land</a:t>
            </a:r>
          </a:p>
          <a:p>
            <a:pPr>
              <a:lnSpc>
                <a:spcPct val="90000"/>
              </a:lnSpc>
            </a:pPr>
            <a:r>
              <a:rPr lang="en-US" b="1" u="sng"/>
              <a:t>PLAINS:</a:t>
            </a:r>
            <a:r>
              <a:rPr lang="en-US"/>
              <a:t> Flat, grassy land that stretches for miles</a:t>
            </a:r>
          </a:p>
          <a:p>
            <a:pPr>
              <a:lnSpc>
                <a:spcPct val="90000"/>
              </a:lnSpc>
            </a:pPr>
            <a:r>
              <a:rPr lang="en-US" b="1" u="sng"/>
              <a:t>ISLANDS:</a:t>
            </a:r>
            <a:r>
              <a:rPr lang="en-US"/>
              <a:t> Land surrounded by water</a:t>
            </a:r>
          </a:p>
          <a:p>
            <a:pPr>
              <a:lnSpc>
                <a:spcPct val="90000"/>
              </a:lnSpc>
            </a:pPr>
            <a:r>
              <a:rPr lang="en-US" b="1" u="sng"/>
              <a:t>PENINSULAS:</a:t>
            </a:r>
            <a:r>
              <a:rPr lang="en-US"/>
              <a:t>Land with water on 3 sides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additive="base">
                                        <p:cTn id="7" dur="500" fill="hold"/>
                                        <p:tgtEl>
                                          <p:spTgt spid="2253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2531">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2531">
                                            <p:txEl>
                                              <p:pRg st="0" end="0"/>
                                            </p:txEl>
                                          </p:spTgt>
                                        </p:tgtEl>
                                        <p:attrNameLst>
                                          <p:attrName>ppt_c</p:attrName>
                                        </p:attrNameLst>
                                      </p:cBhvr>
                                      <p:to>
                                        <a:srgbClr val="FF0000"/>
                                      </p:to>
                                    </p:animClr>
                                    <p:audio>
                                      <p:cMediaNode>
                                        <p:cTn display="0" masterRel="sameClick">
                                          <p:stCondLst>
                                            <p:cond evt="begin" delay="0">
                                              <p:tn val="5"/>
                                            </p:cond>
                                          </p:stCondLst>
                                          <p:endCondLst>
                                            <p:cond evt="onStopAudio" delay="0">
                                              <p:tgtEl>
                                                <p:sldTgt/>
                                              </p:tgtEl>
                                            </p:cond>
                                          </p:endCondLst>
                                        </p:cTn>
                                        <p:tgtEl>
                                          <p:sndTgt r:embed="rId2" name="camera.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2531">
                                            <p:txEl>
                                              <p:pRg st="1" end="1"/>
                                            </p:txEl>
                                          </p:spTgt>
                                        </p:tgtEl>
                                        <p:attrNameLst>
                                          <p:attrName>style.visibility</p:attrName>
                                        </p:attrNameLst>
                                      </p:cBhvr>
                                      <p:to>
                                        <p:strVal val="visible"/>
                                      </p:to>
                                    </p:set>
                                    <p:anim calcmode="lin" valueType="num">
                                      <p:cBhvr additive="base">
                                        <p:cTn id="13" dur="500" fill="hold"/>
                                        <p:tgtEl>
                                          <p:spTgt spid="2253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2531">
                                            <p:txEl>
                                              <p:pRg st="1" end="1"/>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2531">
                                            <p:txEl>
                                              <p:pRg st="1" end="1"/>
                                            </p:txEl>
                                          </p:spTgt>
                                        </p:tgtEl>
                                        <p:attrNameLst>
                                          <p:attrName>ppt_c</p:attrName>
                                        </p:attrNameLst>
                                      </p:cBhvr>
                                      <p:to>
                                        <a:srgbClr val="FF0000"/>
                                      </p:to>
                                    </p:animClr>
                                    <p:audio>
                                      <p:cMediaNode>
                                        <p:cTn display="0" masterRel="sameClick">
                                          <p:stCondLst>
                                            <p:cond evt="begin" delay="0">
                                              <p:tn val="11"/>
                                            </p:cond>
                                          </p:stCondLst>
                                          <p:endCondLst>
                                            <p:cond evt="onStopAudio" delay="0">
                                              <p:tgtEl>
                                                <p:sldTgt/>
                                              </p:tgtEl>
                                            </p:cond>
                                          </p:endCondLst>
                                        </p:cTn>
                                        <p:tgtEl>
                                          <p:sndTgt r:embed="rId2" name="camera.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2531">
                                            <p:txEl>
                                              <p:pRg st="2" end="2"/>
                                            </p:txEl>
                                          </p:spTgt>
                                        </p:tgtEl>
                                        <p:attrNameLst>
                                          <p:attrName>style.visibility</p:attrName>
                                        </p:attrNameLst>
                                      </p:cBhvr>
                                      <p:to>
                                        <p:strVal val="visible"/>
                                      </p:to>
                                    </p:set>
                                    <p:anim calcmode="lin" valueType="num">
                                      <p:cBhvr additive="base">
                                        <p:cTn id="19" dur="500" fill="hold"/>
                                        <p:tgtEl>
                                          <p:spTgt spid="2253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2531">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22531">
                                            <p:txEl>
                                              <p:pRg st="2" end="2"/>
                                            </p:txEl>
                                          </p:spTgt>
                                        </p:tgtEl>
                                        <p:attrNameLst>
                                          <p:attrName>ppt_c</p:attrName>
                                        </p:attrNameLst>
                                      </p:cBhvr>
                                      <p:to>
                                        <a:srgbClr val="FF0000"/>
                                      </p:to>
                                    </p:animClr>
                                    <p:audio>
                                      <p:cMediaNode>
                                        <p:cTn display="0" masterRel="sameClick">
                                          <p:stCondLst>
                                            <p:cond evt="begin" delay="0">
                                              <p:tn val="17"/>
                                            </p:cond>
                                          </p:stCondLst>
                                          <p:endCondLst>
                                            <p:cond evt="onStopAudio" delay="0">
                                              <p:tgtEl>
                                                <p:sldTgt/>
                                              </p:tgtEl>
                                            </p:cond>
                                          </p:endCondLst>
                                        </p:cTn>
                                        <p:tgtEl>
                                          <p:sndTgt r:embed="rId2" name="camera.wav"/>
                                        </p:tgtEl>
                                      </p:cMediaNode>
                                    </p:audio>
                                  </p:subTnLst>
                                </p:cTn>
                              </p:par>
                            </p:childTnLst>
                          </p:cTn>
                        </p:par>
                      </p:childTnLst>
                    </p:cTn>
                  </p:par>
                  <p:par>
                    <p:cTn id="21" fill="hold">
                      <p:stCondLst>
                        <p:cond delay="indefinite"/>
                      </p:stCondLst>
                      <p:childTnLst>
                        <p:par>
                          <p:cTn id="22" fill="hold">
                            <p:stCondLst>
                              <p:cond delay="0"/>
                            </p:stCondLst>
                            <p:childTnLst>
                              <p:par>
                                <p:cTn id="23" presetID="15" presetClass="entr" presetSubtype="0" fill="hold" grpId="0" nodeType="clickEffect">
                                  <p:stCondLst>
                                    <p:cond delay="0"/>
                                  </p:stCondLst>
                                  <p:childTnLst>
                                    <p:set>
                                      <p:cBhvr>
                                        <p:cTn id="24" dur="1" fill="hold">
                                          <p:stCondLst>
                                            <p:cond delay="0"/>
                                          </p:stCondLst>
                                        </p:cTn>
                                        <p:tgtEl>
                                          <p:spTgt spid="22532">
                                            <p:txEl>
                                              <p:pRg st="0" end="0"/>
                                            </p:txEl>
                                          </p:spTgt>
                                        </p:tgtEl>
                                        <p:attrNameLst>
                                          <p:attrName>style.visibility</p:attrName>
                                        </p:attrNameLst>
                                      </p:cBhvr>
                                      <p:to>
                                        <p:strVal val="visible"/>
                                      </p:to>
                                    </p:set>
                                    <p:anim calcmode="lin" valueType="num">
                                      <p:cBhvr>
                                        <p:cTn id="25" dur="1000" fill="hold"/>
                                        <p:tgtEl>
                                          <p:spTgt spid="22532">
                                            <p:txEl>
                                              <p:pRg st="0" end="0"/>
                                            </p:txEl>
                                          </p:spTgt>
                                        </p:tgtEl>
                                        <p:attrNameLst>
                                          <p:attrName>ppt_w</p:attrName>
                                        </p:attrNameLst>
                                      </p:cBhvr>
                                      <p:tavLst>
                                        <p:tav tm="0">
                                          <p:val>
                                            <p:fltVal val="0"/>
                                          </p:val>
                                        </p:tav>
                                        <p:tav tm="100000">
                                          <p:val>
                                            <p:strVal val="#ppt_w"/>
                                          </p:val>
                                        </p:tav>
                                      </p:tavLst>
                                    </p:anim>
                                    <p:anim calcmode="lin" valueType="num">
                                      <p:cBhvr>
                                        <p:cTn id="26" dur="1000" fill="hold"/>
                                        <p:tgtEl>
                                          <p:spTgt spid="22532">
                                            <p:txEl>
                                              <p:pRg st="0" end="0"/>
                                            </p:txEl>
                                          </p:spTgt>
                                        </p:tgtEl>
                                        <p:attrNameLst>
                                          <p:attrName>ppt_h</p:attrName>
                                        </p:attrNameLst>
                                      </p:cBhvr>
                                      <p:tavLst>
                                        <p:tav tm="0">
                                          <p:val>
                                            <p:fltVal val="0"/>
                                          </p:val>
                                        </p:tav>
                                        <p:tav tm="100000">
                                          <p:val>
                                            <p:strVal val="#ppt_h"/>
                                          </p:val>
                                        </p:tav>
                                      </p:tavLst>
                                    </p:anim>
                                    <p:anim calcmode="lin" valueType="num">
                                      <p:cBhvr>
                                        <p:cTn id="27" dur="1000" fill="hold"/>
                                        <p:tgtEl>
                                          <p:spTgt spid="22532">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22532">
                                            <p:txEl>
                                              <p:pRg st="0" end="0"/>
                                            </p:txEl>
                                          </p:spTgt>
                                        </p:tgtEl>
                                        <p:attrNameLst>
                                          <p:attrName>ppt_y</p:attrName>
                                        </p:attrNameLst>
                                      </p:cBhvr>
                                      <p:tavLst>
                                        <p:tav tm="0" fmla="#ppt_y+(sin(-2*pi*(1-$))*-#ppt_x+cos(-2*pi*(1-$))*(1-#ppt_y))*(1-$)">
                                          <p:val>
                                            <p:fltVal val="0"/>
                                          </p:val>
                                        </p:tav>
                                        <p:tav tm="100000">
                                          <p:val>
                                            <p:fltVal val="1"/>
                                          </p:val>
                                        </p:tav>
                                      </p:tavLst>
                                    </p:anim>
                                  </p:childTnLst>
                                  <p:subTnLst>
                                    <p:animClr clrSpc="rgb" dir="cw">
                                      <p:cBhvr override="childStyle">
                                        <p:cTn dur="1" fill="hold" display="0" masterRel="nextClick" afterEffect="1"/>
                                        <p:tgtEl>
                                          <p:spTgt spid="22532">
                                            <p:txEl>
                                              <p:pRg st="0" end="0"/>
                                            </p:txEl>
                                          </p:spTgt>
                                        </p:tgtEl>
                                        <p:attrNameLst>
                                          <p:attrName>ppt_c</p:attrName>
                                        </p:attrNameLst>
                                      </p:cBhvr>
                                      <p:to>
                                        <a:srgbClr val="FF0000"/>
                                      </p:to>
                                    </p:animClr>
                                    <p:audio>
                                      <p:cMediaNode>
                                        <p:cTn display="0" masterRel="sameClick">
                                          <p:stCondLst>
                                            <p:cond evt="begin" delay="0">
                                              <p:tn val="23"/>
                                            </p:cond>
                                          </p:stCondLst>
                                          <p:endCondLst>
                                            <p:cond evt="onStopAudio" delay="0">
                                              <p:tgtEl>
                                                <p:sldTgt/>
                                              </p:tgtEl>
                                            </p:cond>
                                          </p:endCondLst>
                                        </p:cTn>
                                        <p:tgtEl>
                                          <p:sndTgt r:embed="rId3" name="laser.wav"/>
                                        </p:tgtEl>
                                      </p:cMediaNode>
                                    </p:audio>
                                  </p:subTnLst>
                                </p:cTn>
                              </p:par>
                            </p:childTnLst>
                          </p:cTn>
                        </p:par>
                      </p:childTnLst>
                    </p:cTn>
                  </p:par>
                  <p:par>
                    <p:cTn id="29" fill="hold">
                      <p:stCondLst>
                        <p:cond delay="indefinite"/>
                      </p:stCondLst>
                      <p:childTnLst>
                        <p:par>
                          <p:cTn id="30" fill="hold">
                            <p:stCondLst>
                              <p:cond delay="0"/>
                            </p:stCondLst>
                            <p:childTnLst>
                              <p:par>
                                <p:cTn id="31" presetID="15" presetClass="entr" presetSubtype="0" fill="hold" grpId="0" nodeType="clickEffect">
                                  <p:stCondLst>
                                    <p:cond delay="0"/>
                                  </p:stCondLst>
                                  <p:childTnLst>
                                    <p:set>
                                      <p:cBhvr>
                                        <p:cTn id="32" dur="1" fill="hold">
                                          <p:stCondLst>
                                            <p:cond delay="0"/>
                                          </p:stCondLst>
                                        </p:cTn>
                                        <p:tgtEl>
                                          <p:spTgt spid="22532">
                                            <p:txEl>
                                              <p:pRg st="1" end="1"/>
                                            </p:txEl>
                                          </p:spTgt>
                                        </p:tgtEl>
                                        <p:attrNameLst>
                                          <p:attrName>style.visibility</p:attrName>
                                        </p:attrNameLst>
                                      </p:cBhvr>
                                      <p:to>
                                        <p:strVal val="visible"/>
                                      </p:to>
                                    </p:set>
                                    <p:anim calcmode="lin" valueType="num">
                                      <p:cBhvr>
                                        <p:cTn id="33" dur="1000" fill="hold"/>
                                        <p:tgtEl>
                                          <p:spTgt spid="22532">
                                            <p:txEl>
                                              <p:pRg st="1" end="1"/>
                                            </p:txEl>
                                          </p:spTgt>
                                        </p:tgtEl>
                                        <p:attrNameLst>
                                          <p:attrName>ppt_w</p:attrName>
                                        </p:attrNameLst>
                                      </p:cBhvr>
                                      <p:tavLst>
                                        <p:tav tm="0">
                                          <p:val>
                                            <p:fltVal val="0"/>
                                          </p:val>
                                        </p:tav>
                                        <p:tav tm="100000">
                                          <p:val>
                                            <p:strVal val="#ppt_w"/>
                                          </p:val>
                                        </p:tav>
                                      </p:tavLst>
                                    </p:anim>
                                    <p:anim calcmode="lin" valueType="num">
                                      <p:cBhvr>
                                        <p:cTn id="34" dur="1000" fill="hold"/>
                                        <p:tgtEl>
                                          <p:spTgt spid="22532">
                                            <p:txEl>
                                              <p:pRg st="1" end="1"/>
                                            </p:txEl>
                                          </p:spTgt>
                                        </p:tgtEl>
                                        <p:attrNameLst>
                                          <p:attrName>ppt_h</p:attrName>
                                        </p:attrNameLst>
                                      </p:cBhvr>
                                      <p:tavLst>
                                        <p:tav tm="0">
                                          <p:val>
                                            <p:fltVal val="0"/>
                                          </p:val>
                                        </p:tav>
                                        <p:tav tm="100000">
                                          <p:val>
                                            <p:strVal val="#ppt_h"/>
                                          </p:val>
                                        </p:tav>
                                      </p:tavLst>
                                    </p:anim>
                                    <p:anim calcmode="lin" valueType="num">
                                      <p:cBhvr>
                                        <p:cTn id="35" dur="1000" fill="hold"/>
                                        <p:tgtEl>
                                          <p:spTgt spid="22532">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22532">
                                            <p:txEl>
                                              <p:pRg st="1" end="1"/>
                                            </p:txEl>
                                          </p:spTgt>
                                        </p:tgtEl>
                                        <p:attrNameLst>
                                          <p:attrName>ppt_y</p:attrName>
                                        </p:attrNameLst>
                                      </p:cBhvr>
                                      <p:tavLst>
                                        <p:tav tm="0" fmla="#ppt_y+(sin(-2*pi*(1-$))*-#ppt_x+cos(-2*pi*(1-$))*(1-#ppt_y))*(1-$)">
                                          <p:val>
                                            <p:fltVal val="0"/>
                                          </p:val>
                                        </p:tav>
                                        <p:tav tm="100000">
                                          <p:val>
                                            <p:fltVal val="1"/>
                                          </p:val>
                                        </p:tav>
                                      </p:tavLst>
                                    </p:anim>
                                  </p:childTnLst>
                                  <p:subTnLst>
                                    <p:animClr clrSpc="rgb" dir="cw">
                                      <p:cBhvr override="childStyle">
                                        <p:cTn dur="1" fill="hold" display="0" masterRel="nextClick" afterEffect="1"/>
                                        <p:tgtEl>
                                          <p:spTgt spid="22532">
                                            <p:txEl>
                                              <p:pRg st="1" end="1"/>
                                            </p:txEl>
                                          </p:spTgt>
                                        </p:tgtEl>
                                        <p:attrNameLst>
                                          <p:attrName>ppt_c</p:attrName>
                                        </p:attrNameLst>
                                      </p:cBhvr>
                                      <p:to>
                                        <a:srgbClr val="FF0000"/>
                                      </p:to>
                                    </p:animClr>
                                    <p:audio>
                                      <p:cMediaNode>
                                        <p:cTn display="0" masterRel="sameClick">
                                          <p:stCondLst>
                                            <p:cond evt="begin" delay="0">
                                              <p:tn val="31"/>
                                            </p:cond>
                                          </p:stCondLst>
                                          <p:endCondLst>
                                            <p:cond evt="onStopAudio" delay="0">
                                              <p:tgtEl>
                                                <p:sldTgt/>
                                              </p:tgtEl>
                                            </p:cond>
                                          </p:endCondLst>
                                        </p:cTn>
                                        <p:tgtEl>
                                          <p:sndTgt r:embed="rId3" name="laser.wav"/>
                                        </p:tgtEl>
                                      </p:cMediaNode>
                                    </p:audio>
                                  </p:subTnLst>
                                </p:cTn>
                              </p:par>
                            </p:childTnLst>
                          </p:cTn>
                        </p:par>
                      </p:childTnLst>
                    </p:cTn>
                  </p:par>
                  <p:par>
                    <p:cTn id="37" fill="hold">
                      <p:stCondLst>
                        <p:cond delay="indefinite"/>
                      </p:stCondLst>
                      <p:childTnLst>
                        <p:par>
                          <p:cTn id="38" fill="hold">
                            <p:stCondLst>
                              <p:cond delay="0"/>
                            </p:stCondLst>
                            <p:childTnLst>
                              <p:par>
                                <p:cTn id="39" presetID="15" presetClass="entr" presetSubtype="0" fill="hold" grpId="0" nodeType="clickEffect">
                                  <p:stCondLst>
                                    <p:cond delay="0"/>
                                  </p:stCondLst>
                                  <p:childTnLst>
                                    <p:set>
                                      <p:cBhvr>
                                        <p:cTn id="40" dur="1" fill="hold">
                                          <p:stCondLst>
                                            <p:cond delay="0"/>
                                          </p:stCondLst>
                                        </p:cTn>
                                        <p:tgtEl>
                                          <p:spTgt spid="22532">
                                            <p:txEl>
                                              <p:pRg st="2" end="2"/>
                                            </p:txEl>
                                          </p:spTgt>
                                        </p:tgtEl>
                                        <p:attrNameLst>
                                          <p:attrName>style.visibility</p:attrName>
                                        </p:attrNameLst>
                                      </p:cBhvr>
                                      <p:to>
                                        <p:strVal val="visible"/>
                                      </p:to>
                                    </p:set>
                                    <p:anim calcmode="lin" valueType="num">
                                      <p:cBhvr>
                                        <p:cTn id="41" dur="1000" fill="hold"/>
                                        <p:tgtEl>
                                          <p:spTgt spid="22532">
                                            <p:txEl>
                                              <p:pRg st="2" end="2"/>
                                            </p:txEl>
                                          </p:spTgt>
                                        </p:tgtEl>
                                        <p:attrNameLst>
                                          <p:attrName>ppt_w</p:attrName>
                                        </p:attrNameLst>
                                      </p:cBhvr>
                                      <p:tavLst>
                                        <p:tav tm="0">
                                          <p:val>
                                            <p:fltVal val="0"/>
                                          </p:val>
                                        </p:tav>
                                        <p:tav tm="100000">
                                          <p:val>
                                            <p:strVal val="#ppt_w"/>
                                          </p:val>
                                        </p:tav>
                                      </p:tavLst>
                                    </p:anim>
                                    <p:anim calcmode="lin" valueType="num">
                                      <p:cBhvr>
                                        <p:cTn id="42" dur="1000" fill="hold"/>
                                        <p:tgtEl>
                                          <p:spTgt spid="22532">
                                            <p:txEl>
                                              <p:pRg st="2" end="2"/>
                                            </p:txEl>
                                          </p:spTgt>
                                        </p:tgtEl>
                                        <p:attrNameLst>
                                          <p:attrName>ppt_h</p:attrName>
                                        </p:attrNameLst>
                                      </p:cBhvr>
                                      <p:tavLst>
                                        <p:tav tm="0">
                                          <p:val>
                                            <p:fltVal val="0"/>
                                          </p:val>
                                        </p:tav>
                                        <p:tav tm="100000">
                                          <p:val>
                                            <p:strVal val="#ppt_h"/>
                                          </p:val>
                                        </p:tav>
                                      </p:tavLst>
                                    </p:anim>
                                    <p:anim calcmode="lin" valueType="num">
                                      <p:cBhvr>
                                        <p:cTn id="43" dur="1000" fill="hold"/>
                                        <p:tgtEl>
                                          <p:spTgt spid="22532">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22532">
                                            <p:txEl>
                                              <p:pRg st="2" end="2"/>
                                            </p:txEl>
                                          </p:spTgt>
                                        </p:tgtEl>
                                        <p:attrNameLst>
                                          <p:attrName>ppt_y</p:attrName>
                                        </p:attrNameLst>
                                      </p:cBhvr>
                                      <p:tavLst>
                                        <p:tav tm="0" fmla="#ppt_y+(sin(-2*pi*(1-$))*-#ppt_x+cos(-2*pi*(1-$))*(1-#ppt_y))*(1-$)">
                                          <p:val>
                                            <p:fltVal val="0"/>
                                          </p:val>
                                        </p:tav>
                                        <p:tav tm="100000">
                                          <p:val>
                                            <p:fltVal val="1"/>
                                          </p:val>
                                        </p:tav>
                                      </p:tavLst>
                                    </p:anim>
                                  </p:childTnLst>
                                  <p:subTnLst>
                                    <p:animClr clrSpc="rgb" dir="cw">
                                      <p:cBhvr override="childStyle">
                                        <p:cTn dur="1" fill="hold" display="0" masterRel="nextClick" afterEffect="1"/>
                                        <p:tgtEl>
                                          <p:spTgt spid="22532">
                                            <p:txEl>
                                              <p:pRg st="2" end="2"/>
                                            </p:txEl>
                                          </p:spTgt>
                                        </p:tgtEl>
                                        <p:attrNameLst>
                                          <p:attrName>ppt_c</p:attrName>
                                        </p:attrNameLst>
                                      </p:cBhvr>
                                      <p:to>
                                        <a:srgbClr val="FF0000"/>
                                      </p:to>
                                    </p:animClr>
                                    <p:audio>
                                      <p:cMediaNode>
                                        <p:cTn display="0" masterRel="sameClick">
                                          <p:stCondLst>
                                            <p:cond evt="begin" delay="0">
                                              <p:tn val="39"/>
                                            </p:cond>
                                          </p:stCondLst>
                                          <p:endCondLst>
                                            <p:cond evt="onStopAudio" delay="0">
                                              <p:tgtEl>
                                                <p:sldTgt/>
                                              </p:tgtEl>
                                            </p:cond>
                                          </p:endCondLst>
                                        </p:cTn>
                                        <p:tgtEl>
                                          <p:sndTgt r:embed="rId3" name="laser.wav"/>
                                        </p:tgtEl>
                                      </p:cMediaNode>
                                    </p:audio>
                                  </p:subTnLst>
                                </p:cTn>
                              </p:par>
                            </p:childTnLst>
                          </p:cTn>
                        </p:par>
                      </p:childTnLst>
                    </p:cTn>
                  </p:par>
                  <p:par>
                    <p:cTn id="45" fill="hold">
                      <p:stCondLst>
                        <p:cond delay="indefinite"/>
                      </p:stCondLst>
                      <p:childTnLst>
                        <p:par>
                          <p:cTn id="46" fill="hold">
                            <p:stCondLst>
                              <p:cond delay="0"/>
                            </p:stCondLst>
                            <p:childTnLst>
                              <p:par>
                                <p:cTn id="47" presetID="15" presetClass="entr" presetSubtype="0" fill="hold" grpId="0" nodeType="clickEffect">
                                  <p:stCondLst>
                                    <p:cond delay="0"/>
                                  </p:stCondLst>
                                  <p:childTnLst>
                                    <p:set>
                                      <p:cBhvr>
                                        <p:cTn id="48" dur="1" fill="hold">
                                          <p:stCondLst>
                                            <p:cond delay="0"/>
                                          </p:stCondLst>
                                        </p:cTn>
                                        <p:tgtEl>
                                          <p:spTgt spid="22532">
                                            <p:txEl>
                                              <p:pRg st="3" end="3"/>
                                            </p:txEl>
                                          </p:spTgt>
                                        </p:tgtEl>
                                        <p:attrNameLst>
                                          <p:attrName>style.visibility</p:attrName>
                                        </p:attrNameLst>
                                      </p:cBhvr>
                                      <p:to>
                                        <p:strVal val="visible"/>
                                      </p:to>
                                    </p:set>
                                    <p:anim calcmode="lin" valueType="num">
                                      <p:cBhvr>
                                        <p:cTn id="49" dur="1000" fill="hold"/>
                                        <p:tgtEl>
                                          <p:spTgt spid="22532">
                                            <p:txEl>
                                              <p:pRg st="3" end="3"/>
                                            </p:txEl>
                                          </p:spTgt>
                                        </p:tgtEl>
                                        <p:attrNameLst>
                                          <p:attrName>ppt_w</p:attrName>
                                        </p:attrNameLst>
                                      </p:cBhvr>
                                      <p:tavLst>
                                        <p:tav tm="0">
                                          <p:val>
                                            <p:fltVal val="0"/>
                                          </p:val>
                                        </p:tav>
                                        <p:tav tm="100000">
                                          <p:val>
                                            <p:strVal val="#ppt_w"/>
                                          </p:val>
                                        </p:tav>
                                      </p:tavLst>
                                    </p:anim>
                                    <p:anim calcmode="lin" valueType="num">
                                      <p:cBhvr>
                                        <p:cTn id="50" dur="1000" fill="hold"/>
                                        <p:tgtEl>
                                          <p:spTgt spid="22532">
                                            <p:txEl>
                                              <p:pRg st="3" end="3"/>
                                            </p:txEl>
                                          </p:spTgt>
                                        </p:tgtEl>
                                        <p:attrNameLst>
                                          <p:attrName>ppt_h</p:attrName>
                                        </p:attrNameLst>
                                      </p:cBhvr>
                                      <p:tavLst>
                                        <p:tav tm="0">
                                          <p:val>
                                            <p:fltVal val="0"/>
                                          </p:val>
                                        </p:tav>
                                        <p:tav tm="100000">
                                          <p:val>
                                            <p:strVal val="#ppt_h"/>
                                          </p:val>
                                        </p:tav>
                                      </p:tavLst>
                                    </p:anim>
                                    <p:anim calcmode="lin" valueType="num">
                                      <p:cBhvr>
                                        <p:cTn id="51" dur="1000" fill="hold"/>
                                        <p:tgtEl>
                                          <p:spTgt spid="22532">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22532">
                                            <p:txEl>
                                              <p:pRg st="3" end="3"/>
                                            </p:txEl>
                                          </p:spTgt>
                                        </p:tgtEl>
                                        <p:attrNameLst>
                                          <p:attrName>ppt_y</p:attrName>
                                        </p:attrNameLst>
                                      </p:cBhvr>
                                      <p:tavLst>
                                        <p:tav tm="0" fmla="#ppt_y+(sin(-2*pi*(1-$))*-#ppt_x+cos(-2*pi*(1-$))*(1-#ppt_y))*(1-$)">
                                          <p:val>
                                            <p:fltVal val="0"/>
                                          </p:val>
                                        </p:tav>
                                        <p:tav tm="100000">
                                          <p:val>
                                            <p:fltVal val="1"/>
                                          </p:val>
                                        </p:tav>
                                      </p:tavLst>
                                    </p:anim>
                                  </p:childTnLst>
                                  <p:subTnLst>
                                    <p:animClr clrSpc="rgb" dir="cw">
                                      <p:cBhvr override="childStyle">
                                        <p:cTn dur="1" fill="hold" display="0" masterRel="nextClick" afterEffect="1"/>
                                        <p:tgtEl>
                                          <p:spTgt spid="22532">
                                            <p:txEl>
                                              <p:pRg st="3" end="3"/>
                                            </p:txEl>
                                          </p:spTgt>
                                        </p:tgtEl>
                                        <p:attrNameLst>
                                          <p:attrName>ppt_c</p:attrName>
                                        </p:attrNameLst>
                                      </p:cBhvr>
                                      <p:to>
                                        <a:srgbClr val="FF0000"/>
                                      </p:to>
                                    </p:animClr>
                                    <p:audio>
                                      <p:cMediaNode>
                                        <p:cTn display="0" masterRel="sameClick">
                                          <p:stCondLst>
                                            <p:cond evt="begin" delay="0">
                                              <p:tn val="47"/>
                                            </p:cond>
                                          </p:stCondLst>
                                          <p:endCondLst>
                                            <p:cond evt="onStopAudio" delay="0">
                                              <p:tgtEl>
                                                <p:sldTgt/>
                                              </p:tgtEl>
                                            </p:cond>
                                          </p:endCondLst>
                                        </p:cTn>
                                        <p:tgtEl>
                                          <p:sndTgt r:embed="rId3"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autoUpdateAnimBg="0"/>
      <p:bldP spid="22532"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noGrp="1" noChangeArrowheads="1"/>
          </p:cNvSpPr>
          <p:nvPr>
            <p:ph type="title"/>
          </p:nvPr>
        </p:nvSpPr>
        <p:spPr/>
        <p:txBody>
          <a:bodyPr/>
          <a:lstStyle/>
          <a:p>
            <a:r>
              <a:rPr lang="en-US"/>
              <a:t>Sources</a:t>
            </a:r>
          </a:p>
        </p:txBody>
      </p:sp>
      <p:sp>
        <p:nvSpPr>
          <p:cNvPr id="13315" name="Rectangle 3"/>
          <p:cNvSpPr>
            <a:spLocks noGrp="1" noChangeArrowheads="1"/>
          </p:cNvSpPr>
          <p:nvPr>
            <p:ph type="body" idx="1"/>
          </p:nvPr>
        </p:nvSpPr>
        <p:spPr/>
        <p:txBody>
          <a:bodyPr/>
          <a:lstStyle/>
          <a:p>
            <a:r>
              <a:rPr lang="en-US" sz="3200"/>
              <a:t>Jefferson County Website</a:t>
            </a:r>
          </a:p>
          <a:p>
            <a:r>
              <a:rPr lang="en-US" sz="3200"/>
              <a:t>Harcourt Horizons: People and Communities volume 1</a:t>
            </a:r>
          </a:p>
          <a:p>
            <a:r>
              <a:rPr lang="en-US" sz="3200"/>
              <a:t>Florida Picture: </a:t>
            </a:r>
            <a:r>
              <a:rPr lang="en-US" sz="3200">
                <a:hlinkClick r:id="rId2"/>
              </a:rPr>
              <a:t>http://fcit.usf.edu/florida/maps/clipart/colorpic/48.htm</a:t>
            </a:r>
            <a:r>
              <a:rPr lang="en-US"/>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AutoShape 2"/>
          <p:cNvSpPr>
            <a:spLocks noGrp="1" noChangeArrowheads="1"/>
          </p:cNvSpPr>
          <p:nvPr>
            <p:ph type="title"/>
          </p:nvPr>
        </p:nvSpPr>
        <p:spPr/>
        <p:txBody>
          <a:bodyPr/>
          <a:lstStyle/>
          <a:p>
            <a:r>
              <a:rPr lang="en-US"/>
              <a:t>CREATIVE ACTIVITY</a:t>
            </a:r>
          </a:p>
        </p:txBody>
      </p:sp>
      <p:sp>
        <p:nvSpPr>
          <p:cNvPr id="23555" name="Rectangle 3"/>
          <p:cNvSpPr>
            <a:spLocks noGrp="1" noChangeArrowheads="1"/>
          </p:cNvSpPr>
          <p:nvPr>
            <p:ph type="body" idx="1"/>
          </p:nvPr>
        </p:nvSpPr>
        <p:spPr/>
        <p:txBody>
          <a:bodyPr/>
          <a:lstStyle/>
          <a:p>
            <a:r>
              <a:rPr lang="en-US"/>
              <a:t> </a:t>
            </a:r>
            <a:r>
              <a:rPr lang="en-US" sz="3200"/>
              <a:t>Give a lump of modeling clay.</a:t>
            </a:r>
          </a:p>
          <a:p>
            <a:r>
              <a:rPr lang="en-US" sz="3200"/>
              <a:t>Allow students to mold and create each type of landform discussed. If needed go back through Power Point.</a:t>
            </a:r>
          </a:p>
          <a:p>
            <a:pPr>
              <a:buFont typeface="Wingdings" pitchFamily="2" charset="2"/>
              <a:buNone/>
            </a:pPr>
            <a:endParaRPr lang="en-US"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slide(fromBottom)">
                                      <p:cBhvr>
                                        <p:cTn id="7" dur="500"/>
                                        <p:tgtEl>
                                          <p:spTgt spid="23555">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glass.wav"/>
                                        </p:tgtEl>
                                      </p:cMediaNode>
                                    </p:audio>
                                  </p:sub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3555">
                                            <p:txEl>
                                              <p:pRg st="1" end="1"/>
                                            </p:txEl>
                                          </p:spTgt>
                                        </p:tgtEl>
                                        <p:attrNameLst>
                                          <p:attrName>style.visibility</p:attrName>
                                        </p:attrNameLst>
                                      </p:cBhvr>
                                      <p:to>
                                        <p:strVal val="visible"/>
                                      </p:to>
                                    </p:set>
                                    <p:animEffect transition="in" filter="slide(fromBottom)">
                                      <p:cBhvr>
                                        <p:cTn id="12" dur="500"/>
                                        <p:tgtEl>
                                          <p:spTgt spid="23555">
                                            <p:txEl>
                                              <p:pRg st="1" end="1"/>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glas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2"/>
          <p:cNvSpPr>
            <a:spLocks noGrp="1" noChangeArrowheads="1"/>
          </p:cNvSpPr>
          <p:nvPr>
            <p:ph type="title"/>
          </p:nvPr>
        </p:nvSpPr>
        <p:spPr/>
        <p:txBody>
          <a:bodyPr/>
          <a:lstStyle/>
          <a:p>
            <a:r>
              <a:rPr lang="en-US"/>
              <a:t>Writing Activity</a:t>
            </a:r>
          </a:p>
        </p:txBody>
      </p:sp>
      <p:sp>
        <p:nvSpPr>
          <p:cNvPr id="8195" name="Rectangle 3"/>
          <p:cNvSpPr>
            <a:spLocks noGrp="1" noChangeArrowheads="1"/>
          </p:cNvSpPr>
          <p:nvPr>
            <p:ph type="body" idx="1"/>
          </p:nvPr>
        </p:nvSpPr>
        <p:spPr/>
        <p:txBody>
          <a:bodyPr/>
          <a:lstStyle/>
          <a:p>
            <a:r>
              <a:rPr lang="en-US" sz="3200" b="1"/>
              <a:t>Students will choose their favorite landform to write a Four Square assignment and present it to the class.</a:t>
            </a:r>
          </a:p>
        </p:txBody>
      </p:sp>
      <p:pic>
        <p:nvPicPr>
          <p:cNvPr id="8196" name="Picture 4" descr="write-zilla"/>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124200" y="4114800"/>
            <a:ext cx="3657600" cy="2743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8196"/>
                                        </p:tgtEl>
                                        <p:attrNameLst>
                                          <p:attrName>style.visibility</p:attrName>
                                        </p:attrNameLst>
                                      </p:cBhvr>
                                      <p:to>
                                        <p:strVal val="visible"/>
                                      </p:to>
                                    </p:set>
                                    <p:anim calcmode="lin" valueType="num">
                                      <p:cBhvr>
                                        <p:cTn id="7" dur="1000" fill="hold"/>
                                        <p:tgtEl>
                                          <p:spTgt spid="8196"/>
                                        </p:tgtEl>
                                        <p:attrNameLst>
                                          <p:attrName>ppt_w</p:attrName>
                                        </p:attrNameLst>
                                      </p:cBhvr>
                                      <p:tavLst>
                                        <p:tav tm="0">
                                          <p:val>
                                            <p:fltVal val="0"/>
                                          </p:val>
                                        </p:tav>
                                        <p:tav tm="100000">
                                          <p:val>
                                            <p:strVal val="#ppt_w"/>
                                          </p:val>
                                        </p:tav>
                                      </p:tavLst>
                                    </p:anim>
                                    <p:anim calcmode="lin" valueType="num">
                                      <p:cBhvr>
                                        <p:cTn id="8" dur="1000" fill="hold"/>
                                        <p:tgtEl>
                                          <p:spTgt spid="8196"/>
                                        </p:tgtEl>
                                        <p:attrNameLst>
                                          <p:attrName>ppt_h</p:attrName>
                                        </p:attrNameLst>
                                      </p:cBhvr>
                                      <p:tavLst>
                                        <p:tav tm="0">
                                          <p:val>
                                            <p:fltVal val="0"/>
                                          </p:val>
                                        </p:tav>
                                        <p:tav tm="100000">
                                          <p:val>
                                            <p:strVal val="#ppt_h"/>
                                          </p:val>
                                        </p:tav>
                                      </p:tavLst>
                                    </p:anim>
                                    <p:anim calcmode="lin" valueType="num">
                                      <p:cBhvr>
                                        <p:cTn id="9" dur="1000" fill="hold"/>
                                        <p:tgtEl>
                                          <p:spTgt spid="819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196"/>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5"/>
                                            </p:cond>
                                          </p:stCondLst>
                                          <p:endCondLst>
                                            <p:cond evt="onStopAudio" delay="0">
                                              <p:tgtEl>
                                                <p:sldTgt/>
                                              </p:tgtEl>
                                            </p:cond>
                                          </p:endCondLst>
                                        </p:cTn>
                                        <p:tgtEl>
                                          <p:sndTgt r:embed="rId2" name="applaus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AutoShape 2"/>
          <p:cNvSpPr>
            <a:spLocks noGrp="1" noChangeArrowheads="1"/>
          </p:cNvSpPr>
          <p:nvPr>
            <p:ph type="title"/>
          </p:nvPr>
        </p:nvSpPr>
        <p:spPr/>
        <p:txBody>
          <a:bodyPr/>
          <a:lstStyle/>
          <a:p>
            <a:r>
              <a:rPr lang="en-US"/>
              <a:t>Learner Expectation</a:t>
            </a:r>
          </a:p>
        </p:txBody>
      </p:sp>
      <p:sp>
        <p:nvSpPr>
          <p:cNvPr id="6147" name="Rectangle 3"/>
          <p:cNvSpPr>
            <a:spLocks noGrp="1" noChangeArrowheads="1"/>
          </p:cNvSpPr>
          <p:nvPr>
            <p:ph type="body" idx="1"/>
          </p:nvPr>
        </p:nvSpPr>
        <p:spPr>
          <a:xfrm>
            <a:off x="838200" y="2286000"/>
            <a:ext cx="7693025" cy="4191000"/>
          </a:xfrm>
        </p:spPr>
        <p:txBody>
          <a:bodyPr/>
          <a:lstStyle/>
          <a:p>
            <a:pPr>
              <a:lnSpc>
                <a:spcPct val="90000"/>
              </a:lnSpc>
            </a:pPr>
            <a:r>
              <a:rPr lang="en-US" sz="2000" b="1"/>
              <a:t>Content Standard:</a:t>
            </a:r>
            <a:r>
              <a:rPr lang="en-US" sz="2000"/>
              <a:t> 3.0 </a:t>
            </a:r>
          </a:p>
          <a:p>
            <a:pPr>
              <a:lnSpc>
                <a:spcPct val="90000"/>
              </a:lnSpc>
            </a:pPr>
            <a:r>
              <a:rPr lang="en-US" sz="2000"/>
              <a:t>Geography enables the students to see, understand and appreciate the web of relationships between people, places, and environments. Students will use the knowledge, skills, and understanding of concepts within the six essential elements of geography: world in spatial terms, places and regions, physical systems, human systems, environment and society, and the uses of geography.</a:t>
            </a:r>
          </a:p>
          <a:p>
            <a:pPr>
              <a:lnSpc>
                <a:spcPct val="90000"/>
              </a:lnSpc>
            </a:pPr>
            <a:r>
              <a:rPr lang="en-US" sz="2000" b="1"/>
              <a:t>Learning Expectations:</a:t>
            </a:r>
            <a:endParaRPr lang="en-US" sz="2000"/>
          </a:p>
          <a:p>
            <a:pPr>
              <a:lnSpc>
                <a:spcPct val="90000"/>
              </a:lnSpc>
            </a:pPr>
            <a:r>
              <a:rPr lang="en-US" sz="2000"/>
              <a:t>3.01 Understand how to use maps, globes, and other geographic representations, tools, and technologies to acquire, process and report information from a spatial perspective.</a:t>
            </a:r>
          </a:p>
          <a:p>
            <a:pPr>
              <a:lnSpc>
                <a:spcPct val="90000"/>
              </a:lnSpc>
            </a:pPr>
            <a:r>
              <a:rPr lang="en-US" sz="2000"/>
              <a:t>3.03 Demonstrate how to identify and locate major physical and political features on globes and maps.</a:t>
            </a:r>
          </a:p>
          <a:p>
            <a:pPr>
              <a:lnSpc>
                <a:spcPct val="90000"/>
              </a:lnSpc>
            </a:pPr>
            <a:endParaRPr 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6147">
                                            <p:txEl>
                                              <p:pRg st="0" end="0"/>
                                            </p:txEl>
                                          </p:spTgt>
                                        </p:tgtEl>
                                        <p:attrNameLst>
                                          <p:attrName>ppt_c</p:attrName>
                                        </p:attrNameLst>
                                      </p:cBhvr>
                                      <p:to>
                                        <a:schemeClr val="hlink"/>
                                      </p:to>
                                    </p:animClr>
                                    <p:audio>
                                      <p:cMediaNode>
                                        <p:cTn display="0" masterRel="sameClick">
                                          <p:stCondLst>
                                            <p:cond evt="begin" delay="0">
                                              <p:tn val="5"/>
                                            </p:cond>
                                          </p:stCondLst>
                                          <p:endCondLst>
                                            <p:cond evt="onStopAudio" delay="0">
                                              <p:tgtEl>
                                                <p:sldTgt/>
                                              </p:tgtEl>
                                            </p:cond>
                                          </p:endCondLst>
                                        </p:cTn>
                                        <p:tgtEl>
                                          <p:sndTgt r:embed="rId2" name="camera.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6147">
                                            <p:txEl>
                                              <p:pRg st="1" end="1"/>
                                            </p:txEl>
                                          </p:spTgt>
                                        </p:tgtEl>
                                        <p:attrNameLst>
                                          <p:attrName>ppt_c</p:attrName>
                                        </p:attrNameLst>
                                      </p:cBhvr>
                                      <p:to>
                                        <a:schemeClr val="hlink"/>
                                      </p:to>
                                    </p:animClr>
                                    <p:audio>
                                      <p:cMediaNode>
                                        <p:cTn display="0" masterRel="sameClick">
                                          <p:stCondLst>
                                            <p:cond evt="begin" delay="0">
                                              <p:tn val="11"/>
                                            </p:cond>
                                          </p:stCondLst>
                                          <p:endCondLst>
                                            <p:cond evt="onStopAudio" delay="0">
                                              <p:tgtEl>
                                                <p:sldTgt/>
                                              </p:tgtEl>
                                            </p:cond>
                                          </p:endCondLst>
                                        </p:cTn>
                                        <p:tgtEl>
                                          <p:sndTgt r:embed="rId2" name="camera.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6147">
                                            <p:txEl>
                                              <p:pRg st="2" end="2"/>
                                            </p:txEl>
                                          </p:spTgt>
                                        </p:tgtEl>
                                        <p:attrNameLst>
                                          <p:attrName>ppt_c</p:attrName>
                                        </p:attrNameLst>
                                      </p:cBhvr>
                                      <p:to>
                                        <a:schemeClr val="hlink"/>
                                      </p:to>
                                    </p:animClr>
                                    <p:audio>
                                      <p:cMediaNode>
                                        <p:cTn display="0" masterRel="sameClick">
                                          <p:stCondLst>
                                            <p:cond evt="begin" delay="0">
                                              <p:tn val="17"/>
                                            </p:cond>
                                          </p:stCondLst>
                                          <p:endCondLst>
                                            <p:cond evt="onStopAudio" delay="0">
                                              <p:tgtEl>
                                                <p:sldTgt/>
                                              </p:tgtEl>
                                            </p:cond>
                                          </p:endCondLst>
                                        </p:cTn>
                                        <p:tgtEl>
                                          <p:sndTgt r:embed="rId2" name="camera.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147">
                                            <p:txEl>
                                              <p:pRg st="3" end="3"/>
                                            </p:txEl>
                                          </p:spTgt>
                                        </p:tgtEl>
                                        <p:attrNameLst>
                                          <p:attrName>style.visibility</p:attrName>
                                        </p:attrNameLst>
                                      </p:cBhvr>
                                      <p:to>
                                        <p:strVal val="visible"/>
                                      </p:to>
                                    </p:set>
                                    <p:anim calcmode="lin" valueType="num">
                                      <p:cBhvr additive="base">
                                        <p:cTn id="25" dur="500" fill="hold"/>
                                        <p:tgtEl>
                                          <p:spTgt spid="614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147">
                                            <p:txEl>
                                              <p:pRg st="3" end="3"/>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6147">
                                            <p:txEl>
                                              <p:pRg st="3" end="3"/>
                                            </p:txEl>
                                          </p:spTgt>
                                        </p:tgtEl>
                                        <p:attrNameLst>
                                          <p:attrName>ppt_c</p:attrName>
                                        </p:attrNameLst>
                                      </p:cBhvr>
                                      <p:to>
                                        <a:schemeClr val="hlink"/>
                                      </p:to>
                                    </p:animClr>
                                    <p:audio>
                                      <p:cMediaNode>
                                        <p:cTn display="0" masterRel="sameClick">
                                          <p:stCondLst>
                                            <p:cond evt="begin" delay="0">
                                              <p:tn val="23"/>
                                            </p:cond>
                                          </p:stCondLst>
                                          <p:endCondLst>
                                            <p:cond evt="onStopAudio" delay="0">
                                              <p:tgtEl>
                                                <p:sldTgt/>
                                              </p:tgtEl>
                                            </p:cond>
                                          </p:endCondLst>
                                        </p:cTn>
                                        <p:tgtEl>
                                          <p:sndTgt r:embed="rId2" name="camera.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147">
                                            <p:txEl>
                                              <p:pRg st="4" end="4"/>
                                            </p:txEl>
                                          </p:spTgt>
                                        </p:tgtEl>
                                        <p:attrNameLst>
                                          <p:attrName>style.visibility</p:attrName>
                                        </p:attrNameLst>
                                      </p:cBhvr>
                                      <p:to>
                                        <p:strVal val="visible"/>
                                      </p:to>
                                    </p:set>
                                    <p:anim calcmode="lin" valueType="num">
                                      <p:cBhvr additive="base">
                                        <p:cTn id="31" dur="500" fill="hold"/>
                                        <p:tgtEl>
                                          <p:spTgt spid="614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147">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6147">
                                            <p:txEl>
                                              <p:pRg st="4" end="4"/>
                                            </p:txEl>
                                          </p:spTgt>
                                        </p:tgtEl>
                                        <p:attrNameLst>
                                          <p:attrName>ppt_c</p:attrName>
                                        </p:attrNameLst>
                                      </p:cBhvr>
                                      <p:to>
                                        <a:schemeClr val="hlink"/>
                                      </p:to>
                                    </p:animClr>
                                    <p:audio>
                                      <p:cMediaNode>
                                        <p:cTn display="0" masterRel="sameClick">
                                          <p:stCondLst>
                                            <p:cond evt="begin" delay="0">
                                              <p:tn val="29"/>
                                            </p:cond>
                                          </p:stCondLst>
                                          <p:endCondLst>
                                            <p:cond evt="onStopAudio" delay="0">
                                              <p:tgtEl>
                                                <p:sldTgt/>
                                              </p:tgtEl>
                                            </p:cond>
                                          </p:endCondLst>
                                        </p:cTn>
                                        <p:tgtEl>
                                          <p:sndTgt r:embed="rId2"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AutoShape 2"/>
          <p:cNvSpPr>
            <a:spLocks noGrp="1" noChangeArrowheads="1"/>
          </p:cNvSpPr>
          <p:nvPr>
            <p:ph type="title"/>
          </p:nvPr>
        </p:nvSpPr>
        <p:spPr/>
        <p:txBody>
          <a:bodyPr/>
          <a:lstStyle/>
          <a:p>
            <a:r>
              <a:rPr lang="en-US" b="0"/>
              <a:t>IN THIS ACTIVITY YOU WILL:</a:t>
            </a:r>
          </a:p>
        </p:txBody>
      </p:sp>
      <p:sp>
        <p:nvSpPr>
          <p:cNvPr id="7171" name="Rectangle 3"/>
          <p:cNvSpPr>
            <a:spLocks noGrp="1" noChangeArrowheads="1"/>
          </p:cNvSpPr>
          <p:nvPr>
            <p:ph type="body" idx="1"/>
          </p:nvPr>
        </p:nvSpPr>
        <p:spPr/>
        <p:txBody>
          <a:bodyPr/>
          <a:lstStyle/>
          <a:p>
            <a:r>
              <a:rPr lang="en-US" sz="3200"/>
              <a:t>Learn about the different types of landforms.</a:t>
            </a:r>
          </a:p>
          <a:p>
            <a:r>
              <a:rPr lang="en-US" sz="3200"/>
              <a:t>Create landforms with modeling clay.</a:t>
            </a:r>
          </a:p>
          <a:p>
            <a:r>
              <a:rPr lang="en-US" sz="3200"/>
              <a:t>Write a Four Square describing a landform of their choice.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p:cTn id="7" dur="1000" fill="hold"/>
                                        <p:tgtEl>
                                          <p:spTgt spid="7171">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7171">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7171">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171">
                                            <p:txEl>
                                              <p:pRg st="0" end="0"/>
                                            </p:txEl>
                                          </p:spTgt>
                                        </p:tgtEl>
                                        <p:attrNameLst>
                                          <p:attrName>ppt_y</p:attrName>
                                        </p:attrNameLst>
                                      </p:cBhvr>
                                      <p:tavLst>
                                        <p:tav tm="0" fmla="#ppt_y+(sin(-2*pi*(1-$))*-#ppt_x+cos(-2*pi*(1-$))*(1-#ppt_y))*(1-$)">
                                          <p:val>
                                            <p:fltVal val="0"/>
                                          </p:val>
                                        </p:tav>
                                        <p:tav tm="100000">
                                          <p:val>
                                            <p:fltVal val="1"/>
                                          </p:val>
                                        </p:tav>
                                      </p:tavLst>
                                    </p:anim>
                                  </p:childTnLst>
                                  <p:subTnLst>
                                    <p:animClr clrSpc="rgb" dir="cw">
                                      <p:cBhvr override="childStyle">
                                        <p:cTn dur="1" fill="hold" display="0" masterRel="nextClick" afterEffect="1"/>
                                        <p:tgtEl>
                                          <p:spTgt spid="7171">
                                            <p:txEl>
                                              <p:pRg st="0" end="0"/>
                                            </p:txEl>
                                          </p:spTgt>
                                        </p:tgtEl>
                                        <p:attrNameLst>
                                          <p:attrName>ppt_c</p:attrName>
                                        </p:attrNameLst>
                                      </p:cBhvr>
                                      <p:to>
                                        <a:srgbClr val="FF0000"/>
                                      </p:to>
                                    </p:animClr>
                                    <p:audio>
                                      <p:cMediaNode>
                                        <p:cTn display="0" masterRel="sameClick">
                                          <p:stCondLst>
                                            <p:cond evt="begin" delay="0">
                                              <p:tn val="5"/>
                                            </p:cond>
                                          </p:stCondLst>
                                          <p:endCondLst>
                                            <p:cond evt="onStopAudio" delay="0">
                                              <p:tgtEl>
                                                <p:sldTgt/>
                                              </p:tgtEl>
                                            </p:cond>
                                          </p:endCondLst>
                                        </p:cTn>
                                        <p:tgtEl>
                                          <p:sndTgt r:embed="rId2" name="laser.wav"/>
                                        </p:tgtEl>
                                      </p:cMediaNode>
                                    </p:audio>
                                  </p:sub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7171">
                                            <p:txEl>
                                              <p:pRg st="1" end="1"/>
                                            </p:txEl>
                                          </p:spTgt>
                                        </p:tgtEl>
                                        <p:attrNameLst>
                                          <p:attrName>style.visibility</p:attrName>
                                        </p:attrNameLst>
                                      </p:cBhvr>
                                      <p:to>
                                        <p:strVal val="visible"/>
                                      </p:to>
                                    </p:set>
                                    <p:anim calcmode="lin" valueType="num">
                                      <p:cBhvr>
                                        <p:cTn id="15" dur="1000" fill="hold"/>
                                        <p:tgtEl>
                                          <p:spTgt spid="7171">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7171">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7171">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7171">
                                            <p:txEl>
                                              <p:pRg st="1" end="1"/>
                                            </p:txEl>
                                          </p:spTgt>
                                        </p:tgtEl>
                                        <p:attrNameLst>
                                          <p:attrName>ppt_y</p:attrName>
                                        </p:attrNameLst>
                                      </p:cBhvr>
                                      <p:tavLst>
                                        <p:tav tm="0" fmla="#ppt_y+(sin(-2*pi*(1-$))*-#ppt_x+cos(-2*pi*(1-$))*(1-#ppt_y))*(1-$)">
                                          <p:val>
                                            <p:fltVal val="0"/>
                                          </p:val>
                                        </p:tav>
                                        <p:tav tm="100000">
                                          <p:val>
                                            <p:fltVal val="1"/>
                                          </p:val>
                                        </p:tav>
                                      </p:tavLst>
                                    </p:anim>
                                  </p:childTnLst>
                                  <p:subTnLst>
                                    <p:animClr clrSpc="rgb" dir="cw">
                                      <p:cBhvr override="childStyle">
                                        <p:cTn dur="1" fill="hold" display="0" masterRel="nextClick" afterEffect="1"/>
                                        <p:tgtEl>
                                          <p:spTgt spid="7171">
                                            <p:txEl>
                                              <p:pRg st="1" end="1"/>
                                            </p:txEl>
                                          </p:spTgt>
                                        </p:tgtEl>
                                        <p:attrNameLst>
                                          <p:attrName>ppt_c</p:attrName>
                                        </p:attrNameLst>
                                      </p:cBhvr>
                                      <p:to>
                                        <a:srgbClr val="FF0000"/>
                                      </p:to>
                                    </p:animClr>
                                    <p:audio>
                                      <p:cMediaNode>
                                        <p:cTn display="0" masterRel="sameClick">
                                          <p:stCondLst>
                                            <p:cond evt="begin" delay="0">
                                              <p:tn val="13"/>
                                            </p:cond>
                                          </p:stCondLst>
                                          <p:endCondLst>
                                            <p:cond evt="onStopAudio" delay="0">
                                              <p:tgtEl>
                                                <p:sldTgt/>
                                              </p:tgtEl>
                                            </p:cond>
                                          </p:endCondLst>
                                        </p:cTn>
                                        <p:tgtEl>
                                          <p:sndTgt r:embed="rId2" name="laser.wav"/>
                                        </p:tgtEl>
                                      </p:cMediaNode>
                                    </p:audio>
                                  </p:sub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7171">
                                            <p:txEl>
                                              <p:pRg st="2" end="2"/>
                                            </p:txEl>
                                          </p:spTgt>
                                        </p:tgtEl>
                                        <p:attrNameLst>
                                          <p:attrName>style.visibility</p:attrName>
                                        </p:attrNameLst>
                                      </p:cBhvr>
                                      <p:to>
                                        <p:strVal val="visible"/>
                                      </p:to>
                                    </p:set>
                                    <p:anim calcmode="lin" valueType="num">
                                      <p:cBhvr>
                                        <p:cTn id="23" dur="1000" fill="hold"/>
                                        <p:tgtEl>
                                          <p:spTgt spid="7171">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7171">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7171">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7171">
                                            <p:txEl>
                                              <p:pRg st="2" end="2"/>
                                            </p:txEl>
                                          </p:spTgt>
                                        </p:tgtEl>
                                        <p:attrNameLst>
                                          <p:attrName>ppt_y</p:attrName>
                                        </p:attrNameLst>
                                      </p:cBhvr>
                                      <p:tavLst>
                                        <p:tav tm="0" fmla="#ppt_y+(sin(-2*pi*(1-$))*-#ppt_x+cos(-2*pi*(1-$))*(1-#ppt_y))*(1-$)">
                                          <p:val>
                                            <p:fltVal val="0"/>
                                          </p:val>
                                        </p:tav>
                                        <p:tav tm="100000">
                                          <p:val>
                                            <p:fltVal val="1"/>
                                          </p:val>
                                        </p:tav>
                                      </p:tavLst>
                                    </p:anim>
                                  </p:childTnLst>
                                  <p:subTnLst>
                                    <p:animClr clrSpc="rgb" dir="cw">
                                      <p:cBhvr override="childStyle">
                                        <p:cTn dur="1" fill="hold" display="0" masterRel="nextClick" afterEffect="1"/>
                                        <p:tgtEl>
                                          <p:spTgt spid="7171">
                                            <p:txEl>
                                              <p:pRg st="2" end="2"/>
                                            </p:txEl>
                                          </p:spTgt>
                                        </p:tgtEl>
                                        <p:attrNameLst>
                                          <p:attrName>ppt_c</p:attrName>
                                        </p:attrNameLst>
                                      </p:cBhvr>
                                      <p:to>
                                        <a:srgbClr val="FF0000"/>
                                      </p:to>
                                    </p:animClr>
                                    <p:audio>
                                      <p:cMediaNode>
                                        <p:cTn display="0" masterRel="sameClick">
                                          <p:stCondLst>
                                            <p:cond evt="begin" delay="0">
                                              <p:tn val="21"/>
                                            </p:cond>
                                          </p:stCondLst>
                                          <p:endCondLst>
                                            <p:cond evt="onStopAudio" delay="0">
                                              <p:tgtEl>
                                                <p:sldTgt/>
                                              </p:tgtEl>
                                            </p:cond>
                                          </p:endCondLst>
                                        </p:cTn>
                                        <p:tgtEl>
                                          <p:sndTgt r:embed="rId2"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AutoShape 2"/>
          <p:cNvSpPr>
            <a:spLocks noGrp="1" noChangeArrowheads="1"/>
          </p:cNvSpPr>
          <p:nvPr>
            <p:ph type="title"/>
          </p:nvPr>
        </p:nvSpPr>
        <p:spPr/>
        <p:txBody>
          <a:bodyPr/>
          <a:lstStyle/>
          <a:p>
            <a:r>
              <a:rPr lang="en-US"/>
              <a:t>LANDFORMS	</a:t>
            </a:r>
          </a:p>
        </p:txBody>
      </p:sp>
      <p:sp>
        <p:nvSpPr>
          <p:cNvPr id="9219" name="Rectangle 3"/>
          <p:cNvSpPr>
            <a:spLocks noGrp="1" noChangeArrowheads="1"/>
          </p:cNvSpPr>
          <p:nvPr>
            <p:ph type="body" idx="1"/>
          </p:nvPr>
        </p:nvSpPr>
        <p:spPr/>
        <p:txBody>
          <a:bodyPr/>
          <a:lstStyle/>
          <a:p>
            <a:pPr>
              <a:buFont typeface="Wingdings" pitchFamily="2" charset="2"/>
              <a:buNone/>
            </a:pPr>
            <a:r>
              <a:rPr lang="en-US" sz="3200" b="1"/>
              <a:t>Landforms are the kinds of land a place has.</a:t>
            </a:r>
          </a:p>
          <a:p>
            <a:pPr>
              <a:buFont typeface="Wingdings" pitchFamily="2" charset="2"/>
              <a:buNone/>
            </a:pPr>
            <a:r>
              <a:rPr lang="en-US" sz="3200" b="1"/>
              <a:t>Landforms include mountains, valleys, plateaus, deserts,plains, islands, and peninsulas.</a:t>
            </a:r>
          </a:p>
        </p:txBody>
      </p:sp>
      <p:pic>
        <p:nvPicPr>
          <p:cNvPr id="9221" name="Picture 5" descr="landforms"/>
          <p:cNvPicPr>
            <a:picLocks noChangeAspect="1" noChangeArrowheads="1"/>
          </p:cNvPicPr>
          <p:nvPr/>
        </p:nvPicPr>
        <p:blipFill>
          <a:blip r:embed="rId3" cstate="print"/>
          <a:srcRect/>
          <a:stretch>
            <a:fillRect/>
          </a:stretch>
        </p:blipFill>
        <p:spPr bwMode="auto">
          <a:xfrm>
            <a:off x="5410200" y="685800"/>
            <a:ext cx="1714500" cy="1143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dissolve">
                                      <p:cBhvr>
                                        <p:cTn id="7" dur="500"/>
                                        <p:tgtEl>
                                          <p:spTgt spid="9219">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219">
                                            <p:txEl>
                                              <p:pRg st="1" end="1"/>
                                            </p:txEl>
                                          </p:spTgt>
                                        </p:tgtEl>
                                        <p:attrNameLst>
                                          <p:attrName>style.visibility</p:attrName>
                                        </p:attrNameLst>
                                      </p:cBhvr>
                                      <p:to>
                                        <p:strVal val="visible"/>
                                      </p:to>
                                    </p:set>
                                    <p:animEffect transition="in" filter="dissolve">
                                      <p:cBhvr>
                                        <p:cTn id="12" dur="500"/>
                                        <p:tgtEl>
                                          <p:spTgt spid="9219">
                                            <p:txEl>
                                              <p:pRg st="1" end="1"/>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2"/>
          <p:cNvSpPr>
            <a:spLocks noGrp="1" noChangeArrowheads="1"/>
          </p:cNvSpPr>
          <p:nvPr>
            <p:ph type="title"/>
          </p:nvPr>
        </p:nvSpPr>
        <p:spPr/>
        <p:txBody>
          <a:bodyPr/>
          <a:lstStyle/>
          <a:p>
            <a:r>
              <a:rPr lang="en-US"/>
              <a:t>MOUNTAINS</a:t>
            </a:r>
          </a:p>
        </p:txBody>
      </p:sp>
      <p:sp>
        <p:nvSpPr>
          <p:cNvPr id="14339" name="Rectangle 3"/>
          <p:cNvSpPr>
            <a:spLocks noGrp="1" noChangeArrowheads="1"/>
          </p:cNvSpPr>
          <p:nvPr>
            <p:ph type="body" idx="1"/>
          </p:nvPr>
        </p:nvSpPr>
        <p:spPr/>
        <p:txBody>
          <a:bodyPr/>
          <a:lstStyle/>
          <a:p>
            <a:r>
              <a:rPr lang="en-US" sz="3200"/>
              <a:t>Mountains can be tall and sharply pointed like the Rocky Mountains.</a:t>
            </a:r>
          </a:p>
          <a:p>
            <a:r>
              <a:rPr lang="en-US" sz="3200"/>
              <a:t>Mountains can be lower and more rounded like the Appalachian Mountains.</a:t>
            </a:r>
          </a:p>
        </p:txBody>
      </p:sp>
      <p:pic>
        <p:nvPicPr>
          <p:cNvPr id="14340" name="Picture 4" descr="north-mountain-view"/>
          <p:cNvPicPr>
            <a:picLocks noChangeAspect="1" noChangeArrowheads="1"/>
          </p:cNvPicPr>
          <p:nvPr/>
        </p:nvPicPr>
        <p:blipFill>
          <a:blip r:embed="rId2" cstate="print"/>
          <a:srcRect/>
          <a:stretch>
            <a:fillRect/>
          </a:stretch>
        </p:blipFill>
        <p:spPr bwMode="auto">
          <a:xfrm>
            <a:off x="3429000" y="4572000"/>
            <a:ext cx="5334000" cy="20574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AutoShape 2"/>
          <p:cNvSpPr>
            <a:spLocks noGrp="1" noChangeArrowheads="1"/>
          </p:cNvSpPr>
          <p:nvPr>
            <p:ph type="title"/>
          </p:nvPr>
        </p:nvSpPr>
        <p:spPr/>
        <p:txBody>
          <a:bodyPr/>
          <a:lstStyle/>
          <a:p>
            <a:r>
              <a:rPr lang="en-US"/>
              <a:t>VALLEYS</a:t>
            </a:r>
          </a:p>
        </p:txBody>
      </p:sp>
      <p:sp>
        <p:nvSpPr>
          <p:cNvPr id="15363" name="Rectangle 3"/>
          <p:cNvSpPr>
            <a:spLocks noGrp="1" noChangeArrowheads="1"/>
          </p:cNvSpPr>
          <p:nvPr>
            <p:ph type="body" idx="1"/>
          </p:nvPr>
        </p:nvSpPr>
        <p:spPr/>
        <p:txBody>
          <a:bodyPr/>
          <a:lstStyle/>
          <a:p>
            <a:r>
              <a:rPr lang="en-US" sz="3200"/>
              <a:t>Valleys are lowlands that lie between mountain ranges.</a:t>
            </a:r>
          </a:p>
          <a:p>
            <a:r>
              <a:rPr lang="en-US" sz="3200"/>
              <a:t>They are often good places for communities because water runs down from the mountains and they have rich soil to grow crops.</a:t>
            </a:r>
          </a:p>
        </p:txBody>
      </p:sp>
      <p:pic>
        <p:nvPicPr>
          <p:cNvPr id="15364" name="Picture 4" descr="Farmfood"/>
          <p:cNvPicPr>
            <a:picLocks noChangeAspect="1" noChangeArrowheads="1"/>
          </p:cNvPicPr>
          <p:nvPr/>
        </p:nvPicPr>
        <p:blipFill>
          <a:blip r:embed="rId3" cstate="print"/>
          <a:srcRect/>
          <a:stretch>
            <a:fillRect/>
          </a:stretch>
        </p:blipFill>
        <p:spPr bwMode="auto">
          <a:xfrm>
            <a:off x="5334000" y="381000"/>
            <a:ext cx="1905000" cy="15335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1536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5" presetClass="entr" presetSubtype="0" fill="hold" grpId="0" nodeType="clickEffect">
                                  <p:stCondLst>
                                    <p:cond delay="0"/>
                                  </p:stCondLst>
                                  <p:childTnLst>
                                    <p:set>
                                      <p:cBhvr>
                                        <p:cTn id="10" dur="1" fill="hold">
                                          <p:stCondLst>
                                            <p:cond delay="0"/>
                                          </p:stCondLst>
                                        </p:cTn>
                                        <p:tgtEl>
                                          <p:spTgt spid="15363">
                                            <p:txEl>
                                              <p:pRg st="0" end="0"/>
                                            </p:txEl>
                                          </p:spTgt>
                                        </p:tgtEl>
                                        <p:attrNameLst>
                                          <p:attrName>style.visibility</p:attrName>
                                        </p:attrNameLst>
                                      </p:cBhvr>
                                      <p:to>
                                        <p:strVal val="visible"/>
                                      </p:to>
                                    </p:set>
                                    <p:anim calcmode="lin" valueType="num">
                                      <p:cBhvr>
                                        <p:cTn id="11" dur="1000" fill="hold"/>
                                        <p:tgtEl>
                                          <p:spTgt spid="15363">
                                            <p:txEl>
                                              <p:pRg st="0" end="0"/>
                                            </p:txEl>
                                          </p:spTgt>
                                        </p:tgtEl>
                                        <p:attrNameLst>
                                          <p:attrName>ppt_w</p:attrName>
                                        </p:attrNameLst>
                                      </p:cBhvr>
                                      <p:tavLst>
                                        <p:tav tm="0">
                                          <p:val>
                                            <p:fltVal val="0"/>
                                          </p:val>
                                        </p:tav>
                                        <p:tav tm="100000">
                                          <p:val>
                                            <p:strVal val="#ppt_w"/>
                                          </p:val>
                                        </p:tav>
                                      </p:tavLst>
                                    </p:anim>
                                    <p:anim calcmode="lin" valueType="num">
                                      <p:cBhvr>
                                        <p:cTn id="12" dur="1000" fill="hold"/>
                                        <p:tgtEl>
                                          <p:spTgt spid="15363">
                                            <p:txEl>
                                              <p:pRg st="0" end="0"/>
                                            </p:txEl>
                                          </p:spTgt>
                                        </p:tgtEl>
                                        <p:attrNameLst>
                                          <p:attrName>ppt_h</p:attrName>
                                        </p:attrNameLst>
                                      </p:cBhvr>
                                      <p:tavLst>
                                        <p:tav tm="0">
                                          <p:val>
                                            <p:fltVal val="0"/>
                                          </p:val>
                                        </p:tav>
                                        <p:tav tm="100000">
                                          <p:val>
                                            <p:strVal val="#ppt_h"/>
                                          </p:val>
                                        </p:tav>
                                      </p:tavLst>
                                    </p:anim>
                                    <p:anim calcmode="lin" valueType="num">
                                      <p:cBhvr>
                                        <p:cTn id="13" dur="1000" fill="hold"/>
                                        <p:tgtEl>
                                          <p:spTgt spid="1536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15363">
                                            <p:txEl>
                                              <p:pRg st="0" end="0"/>
                                            </p:txEl>
                                          </p:spTgt>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9"/>
                                            </p:cond>
                                          </p:stCondLst>
                                          <p:endCondLst>
                                            <p:cond evt="onStopAudio" delay="0">
                                              <p:tgtEl>
                                                <p:sldTgt/>
                                              </p:tgtEl>
                                            </p:cond>
                                          </p:endCondLst>
                                        </p:cTn>
                                        <p:tgtEl>
                                          <p:sndTgt r:embed="rId2" name="whoosh.wav"/>
                                        </p:tgtEl>
                                      </p:cMediaNode>
                                    </p:audio>
                                  </p:subTnLst>
                                </p:cTn>
                              </p:par>
                            </p:childTnLst>
                          </p:cTn>
                        </p:par>
                      </p:childTnLst>
                    </p:cTn>
                  </p:par>
                  <p:par>
                    <p:cTn id="15" fill="hold">
                      <p:stCondLst>
                        <p:cond delay="indefinite"/>
                      </p:stCondLst>
                      <p:childTnLst>
                        <p:par>
                          <p:cTn id="16" fill="hold">
                            <p:stCondLst>
                              <p:cond delay="0"/>
                            </p:stCondLst>
                            <p:childTnLst>
                              <p:par>
                                <p:cTn id="17" presetID="15" presetClass="entr" presetSubtype="0" fill="hold" grpId="0" nodeType="clickEffect">
                                  <p:stCondLst>
                                    <p:cond delay="0"/>
                                  </p:stCondLst>
                                  <p:childTnLst>
                                    <p:set>
                                      <p:cBhvr>
                                        <p:cTn id="18" dur="1" fill="hold">
                                          <p:stCondLst>
                                            <p:cond delay="0"/>
                                          </p:stCondLst>
                                        </p:cTn>
                                        <p:tgtEl>
                                          <p:spTgt spid="15363">
                                            <p:txEl>
                                              <p:pRg st="1" end="1"/>
                                            </p:txEl>
                                          </p:spTgt>
                                        </p:tgtEl>
                                        <p:attrNameLst>
                                          <p:attrName>style.visibility</p:attrName>
                                        </p:attrNameLst>
                                      </p:cBhvr>
                                      <p:to>
                                        <p:strVal val="visible"/>
                                      </p:to>
                                    </p:set>
                                    <p:anim calcmode="lin" valueType="num">
                                      <p:cBhvr>
                                        <p:cTn id="19" dur="1000" fill="hold"/>
                                        <p:tgtEl>
                                          <p:spTgt spid="15363">
                                            <p:txEl>
                                              <p:pRg st="1" end="1"/>
                                            </p:txEl>
                                          </p:spTgt>
                                        </p:tgtEl>
                                        <p:attrNameLst>
                                          <p:attrName>ppt_w</p:attrName>
                                        </p:attrNameLst>
                                      </p:cBhvr>
                                      <p:tavLst>
                                        <p:tav tm="0">
                                          <p:val>
                                            <p:fltVal val="0"/>
                                          </p:val>
                                        </p:tav>
                                        <p:tav tm="100000">
                                          <p:val>
                                            <p:strVal val="#ppt_w"/>
                                          </p:val>
                                        </p:tav>
                                      </p:tavLst>
                                    </p:anim>
                                    <p:anim calcmode="lin" valueType="num">
                                      <p:cBhvr>
                                        <p:cTn id="20" dur="1000" fill="hold"/>
                                        <p:tgtEl>
                                          <p:spTgt spid="15363">
                                            <p:txEl>
                                              <p:pRg st="1" end="1"/>
                                            </p:txEl>
                                          </p:spTgt>
                                        </p:tgtEl>
                                        <p:attrNameLst>
                                          <p:attrName>ppt_h</p:attrName>
                                        </p:attrNameLst>
                                      </p:cBhvr>
                                      <p:tavLst>
                                        <p:tav tm="0">
                                          <p:val>
                                            <p:fltVal val="0"/>
                                          </p:val>
                                        </p:tav>
                                        <p:tav tm="100000">
                                          <p:val>
                                            <p:strVal val="#ppt_h"/>
                                          </p:val>
                                        </p:tav>
                                      </p:tavLst>
                                    </p:anim>
                                    <p:anim calcmode="lin" valueType="num">
                                      <p:cBhvr>
                                        <p:cTn id="21" dur="1000" fill="hold"/>
                                        <p:tgtEl>
                                          <p:spTgt spid="1536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15363">
                                            <p:txEl>
                                              <p:pRg st="1" end="1"/>
                                            </p:txEl>
                                          </p:spTgt>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AutoShape 2"/>
          <p:cNvSpPr>
            <a:spLocks noGrp="1" noChangeArrowheads="1"/>
          </p:cNvSpPr>
          <p:nvPr>
            <p:ph type="title"/>
          </p:nvPr>
        </p:nvSpPr>
        <p:spPr/>
        <p:txBody>
          <a:bodyPr/>
          <a:lstStyle/>
          <a:p>
            <a:r>
              <a:rPr lang="en-US"/>
              <a:t>PLATEAUS</a:t>
            </a:r>
          </a:p>
        </p:txBody>
      </p:sp>
      <p:sp>
        <p:nvSpPr>
          <p:cNvPr id="16387" name="Rectangle 3"/>
          <p:cNvSpPr>
            <a:spLocks noGrp="1" noChangeArrowheads="1"/>
          </p:cNvSpPr>
          <p:nvPr>
            <p:ph type="body" idx="1"/>
          </p:nvPr>
        </p:nvSpPr>
        <p:spPr/>
        <p:txBody>
          <a:bodyPr/>
          <a:lstStyle/>
          <a:p>
            <a:r>
              <a:rPr lang="en-US" sz="3200"/>
              <a:t>Plateaus are landforms that have STEEP SIDES and a FLAT top. </a:t>
            </a:r>
          </a:p>
          <a:p>
            <a:r>
              <a:rPr lang="en-US" sz="3200"/>
              <a:t>They may stretch for miles in every direction.</a:t>
            </a:r>
          </a:p>
        </p:txBody>
      </p:sp>
      <p:pic>
        <p:nvPicPr>
          <p:cNvPr id="16388" name="Picture 4" descr="plateau"/>
          <p:cNvPicPr>
            <a:picLocks noChangeAspect="1" noChangeArrowheads="1"/>
          </p:cNvPicPr>
          <p:nvPr/>
        </p:nvPicPr>
        <p:blipFill>
          <a:blip r:embed="rId3" cstate="print"/>
          <a:srcRect/>
          <a:stretch>
            <a:fillRect/>
          </a:stretch>
        </p:blipFill>
        <p:spPr bwMode="auto">
          <a:xfrm>
            <a:off x="3200400" y="4191000"/>
            <a:ext cx="4800600" cy="21875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 calcmode="lin" valueType="num">
                                      <p:cBhvr>
                                        <p:cTn id="7" dur="500" fill="hold"/>
                                        <p:tgtEl>
                                          <p:spTgt spid="1638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6387">
                                            <p:txEl>
                                              <p:pRg st="0" end="0"/>
                                            </p:txEl>
                                          </p:spTgt>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16387">
                                            <p:txEl>
                                              <p:pRg st="1" end="1"/>
                                            </p:txEl>
                                          </p:spTgt>
                                        </p:tgtEl>
                                        <p:attrNameLst>
                                          <p:attrName>style.visibility</p:attrName>
                                        </p:attrNameLst>
                                      </p:cBhvr>
                                      <p:to>
                                        <p:strVal val="visible"/>
                                      </p:to>
                                    </p:set>
                                    <p:anim calcmode="lin" valueType="num">
                                      <p:cBhvr>
                                        <p:cTn id="13" dur="500" fill="hold"/>
                                        <p:tgtEl>
                                          <p:spTgt spid="16387">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16387">
                                            <p:txEl>
                                              <p:pRg st="1" end="1"/>
                                            </p:txEl>
                                          </p:spTgt>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16388"/>
                                        </p:tgtEl>
                                        <p:attrNameLst>
                                          <p:attrName>style.visibility</p:attrName>
                                        </p:attrNameLst>
                                      </p:cBhvr>
                                      <p:to>
                                        <p:strVal val="visible"/>
                                      </p:to>
                                    </p:set>
                                    <p:animEffect transition="in" filter="dissolve">
                                      <p:cBhvr>
                                        <p:cTn id="19" dur="500"/>
                                        <p:tgtEl>
                                          <p:spTgt spid="163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AutoShape 2"/>
          <p:cNvSpPr>
            <a:spLocks noGrp="1" noChangeArrowheads="1"/>
          </p:cNvSpPr>
          <p:nvPr>
            <p:ph type="title"/>
          </p:nvPr>
        </p:nvSpPr>
        <p:spPr/>
        <p:txBody>
          <a:bodyPr/>
          <a:lstStyle/>
          <a:p>
            <a:r>
              <a:rPr lang="en-US"/>
              <a:t>DESERTS</a:t>
            </a:r>
          </a:p>
        </p:txBody>
      </p:sp>
      <p:sp>
        <p:nvSpPr>
          <p:cNvPr id="17411" name="Rectangle 3"/>
          <p:cNvSpPr>
            <a:spLocks noGrp="1" noChangeArrowheads="1"/>
          </p:cNvSpPr>
          <p:nvPr>
            <p:ph type="body" idx="1"/>
          </p:nvPr>
        </p:nvSpPr>
        <p:spPr/>
        <p:txBody>
          <a:bodyPr/>
          <a:lstStyle/>
          <a:p>
            <a:r>
              <a:rPr lang="en-US" sz="3200"/>
              <a:t>A desert is dry land with few plants and little water.</a:t>
            </a:r>
          </a:p>
        </p:txBody>
      </p:sp>
      <p:pic>
        <p:nvPicPr>
          <p:cNvPr id="17412" name="Picture 4" descr="dessert"/>
          <p:cNvPicPr>
            <a:picLocks noChangeAspect="1" noChangeArrowheads="1"/>
          </p:cNvPicPr>
          <p:nvPr/>
        </p:nvPicPr>
        <p:blipFill>
          <a:blip r:embed="rId3" cstate="print"/>
          <a:srcRect/>
          <a:stretch>
            <a:fillRect/>
          </a:stretch>
        </p:blipFill>
        <p:spPr bwMode="auto">
          <a:xfrm>
            <a:off x="1371600" y="3505200"/>
            <a:ext cx="6096000" cy="3124200"/>
          </a:xfrm>
          <a:prstGeom prst="rect">
            <a:avLst/>
          </a:prstGeom>
          <a:noFill/>
        </p:spPr>
      </p:pic>
      <p:pic>
        <p:nvPicPr>
          <p:cNvPr id="17413" name="Picture 5" descr="dessert3"/>
          <p:cNvPicPr>
            <a:picLocks noChangeAspect="1" noChangeArrowheads="1"/>
          </p:cNvPicPr>
          <p:nvPr/>
        </p:nvPicPr>
        <p:blipFill>
          <a:blip r:embed="rId4" cstate="print"/>
          <a:srcRect/>
          <a:stretch>
            <a:fillRect/>
          </a:stretch>
        </p:blipFill>
        <p:spPr bwMode="auto">
          <a:xfrm>
            <a:off x="4038600" y="762000"/>
            <a:ext cx="4389438" cy="9604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calcmode="lin" valueType="num">
                                      <p:cBhvr additive="base">
                                        <p:cTn id="7" dur="500" fill="hold"/>
                                        <p:tgtEl>
                                          <p:spTgt spid="1741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74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17413"/>
                                        </p:tgtEl>
                                        <p:attrNameLst>
                                          <p:attrName>style.visibility</p:attrName>
                                        </p:attrNameLst>
                                      </p:cBhvr>
                                      <p:to>
                                        <p:strVal val="visible"/>
                                      </p:to>
                                    </p:set>
                                    <p:animEffect transition="in" filter="dissolve">
                                      <p:cBhvr>
                                        <p:cTn id="13" dur="500"/>
                                        <p:tgtEl>
                                          <p:spTgt spid="17413"/>
                                        </p:tgtEl>
                                      </p:cBhvr>
                                    </p:animEffect>
                                  </p:childTnLst>
                                  <p:subTnLst>
                                    <p:audio>
                                      <p:cMediaNode>
                                        <p:cTn display="0" masterRel="sameClick">
                                          <p:stCondLst>
                                            <p:cond evt="begin" delay="0">
                                              <p:tn val="11"/>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AutoShape 2"/>
          <p:cNvSpPr>
            <a:spLocks noGrp="1" noChangeArrowheads="1"/>
          </p:cNvSpPr>
          <p:nvPr>
            <p:ph type="title"/>
          </p:nvPr>
        </p:nvSpPr>
        <p:spPr/>
        <p:txBody>
          <a:bodyPr/>
          <a:lstStyle/>
          <a:p>
            <a:r>
              <a:rPr lang="en-US"/>
              <a:t>ISLANDS</a:t>
            </a:r>
          </a:p>
        </p:txBody>
      </p:sp>
      <p:sp>
        <p:nvSpPr>
          <p:cNvPr id="19459" name="Rectangle 3"/>
          <p:cNvSpPr>
            <a:spLocks noGrp="1" noChangeArrowheads="1"/>
          </p:cNvSpPr>
          <p:nvPr>
            <p:ph type="body" idx="1"/>
          </p:nvPr>
        </p:nvSpPr>
        <p:spPr/>
        <p:txBody>
          <a:bodyPr/>
          <a:lstStyle/>
          <a:p>
            <a:r>
              <a:rPr lang="en-US" sz="3200"/>
              <a:t>An island is a piece of land that has water on all sides.</a:t>
            </a:r>
          </a:p>
        </p:txBody>
      </p:sp>
      <p:pic>
        <p:nvPicPr>
          <p:cNvPr id="19460" name="Picture 4" descr="isalnd3"/>
          <p:cNvPicPr>
            <a:picLocks noChangeAspect="1" noChangeArrowheads="1"/>
          </p:cNvPicPr>
          <p:nvPr/>
        </p:nvPicPr>
        <p:blipFill>
          <a:blip r:embed="rId3" cstate="print"/>
          <a:srcRect/>
          <a:stretch>
            <a:fillRect/>
          </a:stretch>
        </p:blipFill>
        <p:spPr bwMode="auto">
          <a:xfrm>
            <a:off x="838200" y="3810000"/>
            <a:ext cx="7543800" cy="2819400"/>
          </a:xfrm>
          <a:prstGeom prst="rect">
            <a:avLst/>
          </a:prstGeom>
          <a:noFill/>
        </p:spPr>
      </p:pic>
    </p:spTree>
  </p:cSld>
  <p:clrMapOvr>
    <a:masterClrMapping/>
  </p:clrMapOvr>
  <p:transition>
    <p:sndAc>
      <p:stSnd>
        <p:snd r:embed="rId2" name="AlohaO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945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p:bldLst>
  </p:timing>
</p:sld>
</file>

<file path=ppt/theme/theme1.xml><?xml version="1.0" encoding="utf-8"?>
<a:theme xmlns:a="http://schemas.openxmlformats.org/drawingml/2006/main" name="Capsules">
  <a:themeElements>
    <a:clrScheme name="Capsules 10">
      <a:dk1>
        <a:srgbClr val="003300"/>
      </a:dk1>
      <a:lt1>
        <a:srgbClr val="FF9933"/>
      </a:lt1>
      <a:dk2>
        <a:srgbClr val="0000FF"/>
      </a:dk2>
      <a:lt2>
        <a:srgbClr val="006600"/>
      </a:lt2>
      <a:accent1>
        <a:srgbClr val="33CC33"/>
      </a:accent1>
      <a:accent2>
        <a:srgbClr val="FF7C80"/>
      </a:accent2>
      <a:accent3>
        <a:srgbClr val="FFCAAD"/>
      </a:accent3>
      <a:accent4>
        <a:srgbClr val="002A00"/>
      </a:accent4>
      <a:accent5>
        <a:srgbClr val="ADE2AD"/>
      </a:accent5>
      <a:accent6>
        <a:srgbClr val="E77073"/>
      </a:accent6>
      <a:hlink>
        <a:srgbClr val="FF0066"/>
      </a:hlink>
      <a:folHlink>
        <a:srgbClr val="CC0066"/>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9">
        <a:dk1>
          <a:srgbClr val="000000"/>
        </a:dk1>
        <a:lt1>
          <a:srgbClr val="FFFFFF"/>
        </a:lt1>
        <a:dk2>
          <a:srgbClr val="9900CC"/>
        </a:dk2>
        <a:lt2>
          <a:srgbClr val="006600"/>
        </a:lt2>
        <a:accent1>
          <a:srgbClr val="33CC33"/>
        </a:accent1>
        <a:accent2>
          <a:srgbClr val="FFFF00"/>
        </a:accent2>
        <a:accent3>
          <a:srgbClr val="FFFFFF"/>
        </a:accent3>
        <a:accent4>
          <a:srgbClr val="000000"/>
        </a:accent4>
        <a:accent5>
          <a:srgbClr val="ADE2AD"/>
        </a:accent5>
        <a:accent6>
          <a:srgbClr val="E7E700"/>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10">
        <a:dk1>
          <a:srgbClr val="003300"/>
        </a:dk1>
        <a:lt1>
          <a:srgbClr val="FF9933"/>
        </a:lt1>
        <a:dk2>
          <a:srgbClr val="0000FF"/>
        </a:dk2>
        <a:lt2>
          <a:srgbClr val="006600"/>
        </a:lt2>
        <a:accent1>
          <a:srgbClr val="33CC33"/>
        </a:accent1>
        <a:accent2>
          <a:srgbClr val="FF7C80"/>
        </a:accent2>
        <a:accent3>
          <a:srgbClr val="FFCAAD"/>
        </a:accent3>
        <a:accent4>
          <a:srgbClr val="002A00"/>
        </a:accent4>
        <a:accent5>
          <a:srgbClr val="ADE2AD"/>
        </a:accent5>
        <a:accent6>
          <a:srgbClr val="E77073"/>
        </a:accent6>
        <a:hlink>
          <a:srgbClr val="FF0066"/>
        </a:hlink>
        <a:folHlink>
          <a:srgbClr val="CC006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Capsules</Template>
  <TotalTime>261</TotalTime>
  <Words>488</Words>
  <Application>Microsoft Office PowerPoint</Application>
  <PresentationFormat>On-screen Show (4:3)</PresentationFormat>
  <Paragraphs>52</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Wingdings</vt:lpstr>
      <vt:lpstr>Times New Roman</vt:lpstr>
      <vt:lpstr>Copperplate Gothic Bold</vt:lpstr>
      <vt:lpstr>Capsules</vt:lpstr>
      <vt:lpstr>Landforms</vt:lpstr>
      <vt:lpstr>Learner Expectation</vt:lpstr>
      <vt:lpstr>IN THIS ACTIVITY YOU WILL:</vt:lpstr>
      <vt:lpstr>LANDFORMS </vt:lpstr>
      <vt:lpstr>MOUNTAINS</vt:lpstr>
      <vt:lpstr>VALLEYS</vt:lpstr>
      <vt:lpstr>PLATEAUS</vt:lpstr>
      <vt:lpstr>DESERTS</vt:lpstr>
      <vt:lpstr>ISLANDS</vt:lpstr>
      <vt:lpstr>PLAINS</vt:lpstr>
      <vt:lpstr>PENINSULAS</vt:lpstr>
      <vt:lpstr>REVIEW OF LANDFORMS</vt:lpstr>
      <vt:lpstr>Sources</vt:lpstr>
      <vt:lpstr>CREATIVE ACTIVITY</vt:lpstr>
      <vt:lpstr>Writing Activity</vt:lpstr>
    </vt:vector>
  </TitlesOfParts>
  <Company>Jefferson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Connie Campbell</dc:creator>
  <cp:lastModifiedBy>hnace</cp:lastModifiedBy>
  <cp:revision>11</cp:revision>
  <dcterms:created xsi:type="dcterms:W3CDTF">2004-02-23T18:46:03Z</dcterms:created>
  <dcterms:modified xsi:type="dcterms:W3CDTF">2009-08-06T19:25:42Z</dcterms:modified>
</cp:coreProperties>
</file>