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sldIdLst>
    <p:sldId id="256" r:id="rId2"/>
    <p:sldId id="257" r:id="rId3"/>
    <p:sldId id="259" r:id="rId4"/>
    <p:sldId id="260" r:id="rId5"/>
    <p:sldId id="261" r:id="rId6"/>
    <p:sldId id="262" r:id="rId7"/>
    <p:sldId id="258" r:id="rId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1682" name="Group 2"/>
          <p:cNvGrpSpPr>
            <a:grpSpLocks/>
          </p:cNvGrpSpPr>
          <p:nvPr/>
        </p:nvGrpSpPr>
        <p:grpSpPr bwMode="auto">
          <a:xfrm>
            <a:off x="0" y="927100"/>
            <a:ext cx="8991600" cy="4495800"/>
            <a:chOff x="0" y="584"/>
            <a:chExt cx="5664" cy="2832"/>
          </a:xfrm>
        </p:grpSpPr>
        <p:sp>
          <p:nvSpPr>
            <p:cNvPr id="71683"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algn="ctr" eaLnBrk="1" hangingPunct="1"/>
              <a:endParaRPr lang="en-US" sz="2400">
                <a:latin typeface="Times New Roman" charset="0"/>
              </a:endParaRPr>
            </a:p>
          </p:txBody>
        </p:sp>
        <p:sp>
          <p:nvSpPr>
            <p:cNvPr id="71684"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algn="ctr" eaLnBrk="1" hangingPunct="1"/>
              <a:endParaRPr lang="en-US" sz="2400">
                <a:latin typeface="Times New Roman" charset="0"/>
              </a:endParaRPr>
            </a:p>
          </p:txBody>
        </p:sp>
        <p:sp>
          <p:nvSpPr>
            <p:cNvPr id="71685"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eaLnBrk="1" hangingPunct="1"/>
              <a:endParaRPr lang="en-US" sz="2400">
                <a:latin typeface="Times New Roman" charset="0"/>
              </a:endParaRPr>
            </a:p>
          </p:txBody>
        </p:sp>
        <p:sp>
          <p:nvSpPr>
            <p:cNvPr id="71686"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endParaRPr lang="en-US"/>
            </a:p>
          </p:txBody>
        </p:sp>
      </p:grpSp>
      <p:sp>
        <p:nvSpPr>
          <p:cNvPr id="71687" name="Rectangle 7"/>
          <p:cNvSpPr>
            <a:spLocks noGrp="1" noChangeArrowheads="1"/>
          </p:cNvSpPr>
          <p:nvPr>
            <p:ph type="ctrTitle"/>
          </p:nvPr>
        </p:nvSpPr>
        <p:spPr>
          <a:xfrm>
            <a:off x="228600" y="1427163"/>
            <a:ext cx="8077200" cy="1609725"/>
          </a:xfrm>
        </p:spPr>
        <p:txBody>
          <a:bodyPr/>
          <a:lstStyle>
            <a:lvl1pPr>
              <a:defRPr sz="4600"/>
            </a:lvl1pPr>
          </a:lstStyle>
          <a:p>
            <a:r>
              <a:rPr lang="en-US"/>
              <a:t>Click to edit Master title style</a:t>
            </a:r>
          </a:p>
        </p:txBody>
      </p:sp>
      <p:sp>
        <p:nvSpPr>
          <p:cNvPr id="71688"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n-US"/>
              <a:t>Click to edit Master subtitle style</a:t>
            </a:r>
          </a:p>
        </p:txBody>
      </p:sp>
      <p:sp>
        <p:nvSpPr>
          <p:cNvPr id="71689" name="Rectangle 9"/>
          <p:cNvSpPr>
            <a:spLocks noGrp="1" noChangeArrowheads="1"/>
          </p:cNvSpPr>
          <p:nvPr>
            <p:ph type="dt" sz="half" idx="2"/>
          </p:nvPr>
        </p:nvSpPr>
        <p:spPr>
          <a:xfrm>
            <a:off x="457200" y="6248400"/>
            <a:ext cx="2133600" cy="471488"/>
          </a:xfrm>
        </p:spPr>
        <p:txBody>
          <a:bodyPr/>
          <a:lstStyle>
            <a:lvl1pPr>
              <a:defRPr/>
            </a:lvl1pPr>
          </a:lstStyle>
          <a:p>
            <a:endParaRPr lang="en-US"/>
          </a:p>
        </p:txBody>
      </p:sp>
      <p:sp>
        <p:nvSpPr>
          <p:cNvPr id="71690" name="Rectangle 10"/>
          <p:cNvSpPr>
            <a:spLocks noGrp="1" noChangeArrowheads="1"/>
          </p:cNvSpPr>
          <p:nvPr>
            <p:ph type="ftr" sz="quarter" idx="3"/>
          </p:nvPr>
        </p:nvSpPr>
        <p:spPr>
          <a:xfrm>
            <a:off x="3124200" y="6253163"/>
            <a:ext cx="2895600" cy="457200"/>
          </a:xfrm>
        </p:spPr>
        <p:txBody>
          <a:bodyPr/>
          <a:lstStyle>
            <a:lvl1pPr>
              <a:defRPr/>
            </a:lvl1pPr>
          </a:lstStyle>
          <a:p>
            <a:endParaRPr lang="en-US"/>
          </a:p>
        </p:txBody>
      </p:sp>
      <p:sp>
        <p:nvSpPr>
          <p:cNvPr id="71691" name="Rectangle 11"/>
          <p:cNvSpPr>
            <a:spLocks noGrp="1" noChangeArrowheads="1"/>
          </p:cNvSpPr>
          <p:nvPr>
            <p:ph type="sldNum" sz="quarter" idx="4"/>
          </p:nvPr>
        </p:nvSpPr>
        <p:spPr>
          <a:xfrm>
            <a:off x="6553200" y="6248400"/>
            <a:ext cx="2133600" cy="471488"/>
          </a:xfrm>
        </p:spPr>
        <p:txBody>
          <a:bodyPr/>
          <a:lstStyle>
            <a:lvl1pPr>
              <a:defRPr/>
            </a:lvl1pPr>
          </a:lstStyle>
          <a:p>
            <a:fld id="{7F1DA1CB-6E3E-47D7-AB53-D2247315D6E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E03BCF-03AA-403E-A1B7-699F59084B4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0013" y="228600"/>
            <a:ext cx="2084387"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1023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E1550F0-3798-4409-B928-E84BA709C0D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E88D7EF-FD28-42E1-A68B-481E4224456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93D4DE-8EEE-4307-A718-021B4BABF86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5E0B137-212C-44E5-9BA5-3B4A4472C5F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0F8C905-65CB-4673-968C-5E9A402A873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517F252-7587-4EAC-A24F-FF762E3BDB3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01F6B05-0271-4ADC-BB8C-A968EA6C6F0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C9853C7-EA12-4C56-8F10-C6E3D590BD3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1903CF8-E015-47BB-BFD1-E0A490AEC2D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0658" name="Group 2"/>
          <p:cNvGrpSpPr>
            <a:grpSpLocks/>
          </p:cNvGrpSpPr>
          <p:nvPr/>
        </p:nvGrpSpPr>
        <p:grpSpPr bwMode="auto">
          <a:xfrm>
            <a:off x="0" y="152400"/>
            <a:ext cx="8686800" cy="6096000"/>
            <a:chOff x="0" y="96"/>
            <a:chExt cx="5472" cy="3840"/>
          </a:xfrm>
        </p:grpSpPr>
        <p:sp>
          <p:nvSpPr>
            <p:cNvPr id="70659"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algn="ctr" eaLnBrk="1" hangingPunct="1"/>
              <a:endParaRPr lang="en-US" sz="2400">
                <a:latin typeface="Times New Roman" charset="0"/>
              </a:endParaRPr>
            </a:p>
          </p:txBody>
        </p:sp>
        <p:sp>
          <p:nvSpPr>
            <p:cNvPr id="70660"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eaLnBrk="1" hangingPunct="1"/>
              <a:endParaRPr lang="en-US" sz="2400">
                <a:latin typeface="Times New Roman" charset="0"/>
              </a:endParaRPr>
            </a:p>
          </p:txBody>
        </p:sp>
        <p:sp>
          <p:nvSpPr>
            <p:cNvPr id="70661"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endParaRPr lang="en-US"/>
            </a:p>
          </p:txBody>
        </p:sp>
      </p:grpSp>
      <p:sp>
        <p:nvSpPr>
          <p:cNvPr id="70662"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0663"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066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7066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7066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fld id="{8E1A5BEA-644D-463B-AAC5-14DFE26FA73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Arial" charset="0"/>
        </a:defRPr>
      </a:lvl2pPr>
      <a:lvl3pPr algn="l" rtl="0" fontAlgn="base">
        <a:spcBef>
          <a:spcPct val="0"/>
        </a:spcBef>
        <a:spcAft>
          <a:spcPct val="0"/>
        </a:spcAft>
        <a:defRPr sz="4200">
          <a:solidFill>
            <a:schemeClr val="tx2"/>
          </a:solidFill>
          <a:latin typeface="Arial" charset="0"/>
        </a:defRPr>
      </a:lvl3pPr>
      <a:lvl4pPr algn="l" rtl="0" fontAlgn="base">
        <a:spcBef>
          <a:spcPct val="0"/>
        </a:spcBef>
        <a:spcAft>
          <a:spcPct val="0"/>
        </a:spcAft>
        <a:defRPr sz="4200">
          <a:solidFill>
            <a:schemeClr val="tx2"/>
          </a:solidFill>
          <a:latin typeface="Arial" charset="0"/>
        </a:defRPr>
      </a:lvl4pPr>
      <a:lvl5pPr algn="l" rtl="0" fontAlgn="base">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bensguide.gpo.gov/k-2/neighborhood/index.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conedlink.org/lessons/em310/em310_popupActivity_2.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bensguide.gpo.gov/k-2/neighborhood/index.html" TargetMode="External"/><Relationship Id="rId2" Type="http://schemas.openxmlformats.org/officeDocument/2006/relationships/hyperlink" Target="http://www.econedlink.org/lessons/index.cfm?lesson=EM45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8600" y="2195513"/>
            <a:ext cx="8077200" cy="841375"/>
          </a:xfrm>
        </p:spPr>
        <p:txBody>
          <a:bodyPr/>
          <a:lstStyle/>
          <a:p>
            <a:r>
              <a:rPr lang="en-US"/>
              <a:t>Goods and Services</a:t>
            </a:r>
          </a:p>
        </p:txBody>
      </p:sp>
      <p:sp>
        <p:nvSpPr>
          <p:cNvPr id="2051" name="Rectangle 3"/>
          <p:cNvSpPr>
            <a:spLocks noGrp="1" noChangeArrowheads="1"/>
          </p:cNvSpPr>
          <p:nvPr>
            <p:ph type="subTitle" idx="1"/>
          </p:nvPr>
        </p:nvSpPr>
        <p:spPr/>
        <p:txBody>
          <a:bodyPr/>
          <a:lstStyle/>
          <a:p>
            <a:r>
              <a:rPr lang="en-US"/>
              <a:t>Grade 3</a:t>
            </a:r>
          </a:p>
          <a:p>
            <a:r>
              <a:rPr lang="en-US"/>
              <a:t>Social Studies Online</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5263" y="657225"/>
            <a:ext cx="8015287" cy="485775"/>
          </a:xfrm>
        </p:spPr>
        <p:txBody>
          <a:bodyPr/>
          <a:lstStyle/>
          <a:p>
            <a:r>
              <a:rPr lang="en-US" sz="3800"/>
              <a:t>Blueprint Skill Economics</a:t>
            </a:r>
          </a:p>
        </p:txBody>
      </p:sp>
      <p:sp>
        <p:nvSpPr>
          <p:cNvPr id="3075" name="Rectangle 3"/>
          <p:cNvSpPr>
            <a:spLocks noGrp="1" noChangeArrowheads="1"/>
          </p:cNvSpPr>
          <p:nvPr>
            <p:ph type="body" idx="1"/>
          </p:nvPr>
        </p:nvSpPr>
        <p:spPr/>
        <p:txBody>
          <a:bodyPr/>
          <a:lstStyle/>
          <a:p>
            <a:r>
              <a:rPr lang="en-US"/>
              <a:t>Identify examples of private and public goods and services.  </a:t>
            </a:r>
          </a:p>
        </p:txBody>
      </p:sp>
      <p:pic>
        <p:nvPicPr>
          <p:cNvPr id="3077" name="Picture 5" descr="career3"/>
          <p:cNvPicPr>
            <a:picLocks noChangeAspect="1" noChangeArrowheads="1"/>
          </p:cNvPicPr>
          <p:nvPr/>
        </p:nvPicPr>
        <p:blipFill>
          <a:blip r:embed="rId2" cstate="print"/>
          <a:srcRect/>
          <a:stretch>
            <a:fillRect/>
          </a:stretch>
        </p:blipFill>
        <p:spPr bwMode="auto">
          <a:xfrm>
            <a:off x="3657600" y="3124200"/>
            <a:ext cx="2041525" cy="2667000"/>
          </a:xfrm>
          <a:prstGeom prst="rect">
            <a:avLst/>
          </a:prstGeom>
          <a:noFill/>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Goods and Services</a:t>
            </a:r>
          </a:p>
        </p:txBody>
      </p:sp>
      <p:sp>
        <p:nvSpPr>
          <p:cNvPr id="72707" name="Rectangle 3"/>
          <p:cNvSpPr>
            <a:spLocks noGrp="1" noChangeArrowheads="1"/>
          </p:cNvSpPr>
          <p:nvPr>
            <p:ph type="body" idx="1"/>
          </p:nvPr>
        </p:nvSpPr>
        <p:spPr/>
        <p:txBody>
          <a:bodyPr/>
          <a:lstStyle/>
          <a:p>
            <a:pPr>
              <a:lnSpc>
                <a:spcPct val="80000"/>
              </a:lnSpc>
            </a:pPr>
            <a:r>
              <a:rPr lang="en-US"/>
              <a:t>Goods are things you can buy that you can touch. Can you buy apples? Can you touch apples? Then the apples are goods. </a:t>
            </a:r>
            <a:br>
              <a:rPr lang="en-US"/>
            </a:br>
            <a:r>
              <a:rPr lang="en-US"/>
              <a:t/>
            </a:r>
            <a:br>
              <a:rPr lang="en-US"/>
            </a:br>
            <a:r>
              <a:rPr lang="en-US"/>
              <a:t> Can you touch and buy jump ropes, swing sets, bats and balls, caps, pans, or pencils? These items are all called goods.</a:t>
            </a:r>
            <a:br>
              <a:rPr lang="en-US"/>
            </a:br>
            <a:r>
              <a:rPr lang="en-US" sz="2800"/>
              <a:t/>
            </a:r>
            <a:br>
              <a:rPr lang="en-US" sz="2800"/>
            </a:br>
            <a:endParaRPr lang="en-US"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Goods and Services</a:t>
            </a:r>
          </a:p>
        </p:txBody>
      </p:sp>
      <p:sp>
        <p:nvSpPr>
          <p:cNvPr id="73731" name="Rectangle 3"/>
          <p:cNvSpPr>
            <a:spLocks noGrp="1" noChangeArrowheads="1"/>
          </p:cNvSpPr>
          <p:nvPr>
            <p:ph type="body" idx="1"/>
          </p:nvPr>
        </p:nvSpPr>
        <p:spPr/>
        <p:txBody>
          <a:bodyPr/>
          <a:lstStyle/>
          <a:p>
            <a:r>
              <a:rPr lang="en-US"/>
              <a:t>From time to time we also buy things that cannot be touched. For example, we buy haircuts when we go to the barber shop or the salon. We buy repairs and cleaning for our teeth when we go to the dentist. In both cases, we are buying a SERVICE. It is something done for us. </a:t>
            </a:r>
            <a:br>
              <a:rPr lang="en-US"/>
            </a:b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t>Goods and Services</a:t>
            </a:r>
          </a:p>
        </p:txBody>
      </p:sp>
      <p:sp>
        <p:nvSpPr>
          <p:cNvPr id="74755" name="Rectangle 3"/>
          <p:cNvSpPr>
            <a:spLocks noGrp="1" noChangeArrowheads="1"/>
          </p:cNvSpPr>
          <p:nvPr>
            <p:ph type="body" idx="1"/>
          </p:nvPr>
        </p:nvSpPr>
        <p:spPr/>
        <p:txBody>
          <a:bodyPr/>
          <a:lstStyle/>
          <a:p>
            <a:r>
              <a:rPr lang="en-US"/>
              <a:t> Community helpers are people who provide SERVICES for us. Some of our community helpers are paid by our government. What community helpers are paid by the government and what do they do? Click on </a:t>
            </a:r>
            <a:r>
              <a:rPr lang="en-US">
                <a:hlinkClick r:id="rId2"/>
              </a:rPr>
              <a:t>Ben's Guide to US Government: Your Neighborhood </a:t>
            </a:r>
            <a:r>
              <a:rPr lang="en-US"/>
              <a:t>and find out!</a:t>
            </a:r>
          </a:p>
          <a:p>
            <a:pPr>
              <a:buFont typeface="Wingdings" pitchFamily="2" charset="2"/>
              <a:buNone/>
            </a:pP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t>Goods and Services</a:t>
            </a:r>
          </a:p>
        </p:txBody>
      </p:sp>
      <p:sp>
        <p:nvSpPr>
          <p:cNvPr id="75779" name="Rectangle 3"/>
          <p:cNvSpPr>
            <a:spLocks noGrp="1" noChangeArrowheads="1"/>
          </p:cNvSpPr>
          <p:nvPr>
            <p:ph type="body" idx="1"/>
          </p:nvPr>
        </p:nvSpPr>
        <p:spPr/>
        <p:txBody>
          <a:bodyPr/>
          <a:lstStyle/>
          <a:p>
            <a:r>
              <a:rPr lang="en-US"/>
              <a:t>Can you tell the difference between a good and a service?</a:t>
            </a:r>
          </a:p>
          <a:p>
            <a:r>
              <a:rPr lang="en-US"/>
              <a:t>Play this game to find out.  </a:t>
            </a:r>
          </a:p>
        </p:txBody>
      </p:sp>
      <p:sp>
        <p:nvSpPr>
          <p:cNvPr id="75780" name="AutoShape 4">
            <a:hlinkClick r:id="rId2" highlightClick="1"/>
          </p:cNvPr>
          <p:cNvSpPr>
            <a:spLocks noChangeArrowheads="1"/>
          </p:cNvSpPr>
          <p:nvPr/>
        </p:nvSpPr>
        <p:spPr bwMode="auto">
          <a:xfrm>
            <a:off x="3124200" y="4038600"/>
            <a:ext cx="2438400" cy="1752600"/>
          </a:xfrm>
          <a:prstGeom prst="actionButtonBlank">
            <a:avLst/>
          </a:prstGeom>
          <a:solidFill>
            <a:schemeClr val="accent1"/>
          </a:solidFill>
          <a:ln w="9525">
            <a:noFill/>
            <a:miter lim="800000"/>
            <a:headEnd/>
            <a:tailEnd/>
          </a:ln>
          <a:effectLst/>
        </p:spPr>
        <p:txBody>
          <a:bodyPr wrap="none" anchor="ctr"/>
          <a:lstStyle/>
          <a:p>
            <a:pPr algn="ctr"/>
            <a:r>
              <a:rPr lang="en-US" sz="4000" b="1"/>
              <a:t>Game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5263" y="657225"/>
            <a:ext cx="8015287" cy="485775"/>
          </a:xfrm>
        </p:spPr>
        <p:txBody>
          <a:bodyPr/>
          <a:lstStyle/>
          <a:p>
            <a:r>
              <a:rPr lang="en-US" sz="3800"/>
              <a:t>Resources</a:t>
            </a:r>
          </a:p>
        </p:txBody>
      </p:sp>
      <p:sp>
        <p:nvSpPr>
          <p:cNvPr id="4099" name="Rectangle 3"/>
          <p:cNvSpPr>
            <a:spLocks noGrp="1" noChangeArrowheads="1"/>
          </p:cNvSpPr>
          <p:nvPr>
            <p:ph type="body" idx="1"/>
          </p:nvPr>
        </p:nvSpPr>
        <p:spPr/>
        <p:txBody>
          <a:bodyPr/>
          <a:lstStyle/>
          <a:p>
            <a:r>
              <a:rPr lang="en-US">
                <a:hlinkClick r:id="rId2"/>
              </a:rPr>
              <a:t>Community Helpers at Your Service</a:t>
            </a:r>
            <a:endParaRPr lang="en-US"/>
          </a:p>
          <a:p>
            <a:r>
              <a:rPr lang="en-US">
                <a:hlinkClick r:id="rId3"/>
              </a:rPr>
              <a:t>Ben's Guide to US Government: Your Neighborhood</a:t>
            </a:r>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Radial</Template>
  <TotalTime>85</TotalTime>
  <Words>206</Words>
  <Application>Microsoft Office PowerPoint</Application>
  <PresentationFormat>On-screen Show (4:3)</PresentationFormat>
  <Paragraphs>18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Times New Roman</vt:lpstr>
      <vt:lpstr>Wingdings</vt:lpstr>
      <vt:lpstr>Arial Black</vt:lpstr>
      <vt:lpstr>Radial</vt:lpstr>
      <vt:lpstr>Goods and Services</vt:lpstr>
      <vt:lpstr>Blueprint Skill Economics</vt:lpstr>
      <vt:lpstr>Goods and Services</vt:lpstr>
      <vt:lpstr>Goods and Services</vt:lpstr>
      <vt:lpstr>Goods and Services</vt:lpstr>
      <vt:lpstr>Goods and Services</vt:lpstr>
      <vt:lpstr>Resources</vt:lpstr>
    </vt:vector>
  </TitlesOfParts>
  <Company>Jefferson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Jefferson County Tech Center</dc:creator>
  <cp:lastModifiedBy>hnace</cp:lastModifiedBy>
  <cp:revision>4</cp:revision>
  <dcterms:created xsi:type="dcterms:W3CDTF">2005-01-10T18:23:54Z</dcterms:created>
  <dcterms:modified xsi:type="dcterms:W3CDTF">2009-08-06T17:54:38Z</dcterms:modified>
</cp:coreProperties>
</file>