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8" r:id="rId2"/>
    <p:sldId id="257" r:id="rId3"/>
    <p:sldId id="265" r:id="rId4"/>
    <p:sldId id="259" r:id="rId5"/>
    <p:sldId id="266" r:id="rId6"/>
    <p:sldId id="260" r:id="rId7"/>
    <p:sldId id="267" r:id="rId8"/>
    <p:sldId id="261" r:id="rId9"/>
    <p:sldId id="268" r:id="rId10"/>
    <p:sldId id="262" r:id="rId11"/>
    <p:sldId id="269" r:id="rId12"/>
    <p:sldId id="263" r:id="rId13"/>
    <p:sldId id="270" r:id="rId14"/>
    <p:sldId id="264" r:id="rId15"/>
    <p:sldId id="272" r:id="rId16"/>
    <p:sldId id="271" r:id="rId17"/>
    <p:sldId id="275" r:id="rId18"/>
    <p:sldId id="273" r:id="rId19"/>
    <p:sldId id="274" r:id="rId20"/>
    <p:sldId id="276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787"/>
    <p:restoredTop sz="90929"/>
  </p:normalViewPr>
  <p:slideViewPr>
    <p:cSldViewPr>
      <p:cViewPr varScale="1">
        <p:scale>
          <a:sx n="66" d="100"/>
          <a:sy n="66" d="100"/>
        </p:scale>
        <p:origin x="-101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5124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6D2C88-5CCB-4653-AB4A-CAD87139C21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DF88E6-8B28-4084-A0D0-D226B4AD614F}" type="slidenum">
              <a:rPr lang="en-US"/>
              <a:pPr/>
              <a:t>1</a:t>
            </a:fld>
            <a:endParaRPr lang="en-US"/>
          </a:p>
        </p:txBody>
      </p:sp>
      <p:sp>
        <p:nvSpPr>
          <p:cNvPr id="921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Times New Roman" pitchFamily="18" charset="0"/>
              </a:rPr>
              <a:t>Copyright © 2002 Glenna R. Shaw and FTC Publishing</a:t>
            </a:r>
          </a:p>
          <a:p>
            <a:r>
              <a:rPr lang="en-US">
                <a:cs typeface="Times New Roman" pitchFamily="18" charset="0"/>
              </a:rPr>
              <a:t>All Rights Reserved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audio" Target="../media/audio2.wav"/><Relationship Id="rId7" Type="http://schemas.openxmlformats.org/officeDocument/2006/relationships/image" Target="../media/image4.png"/><Relationship Id="rId2" Type="http://schemas.openxmlformats.org/officeDocument/2006/relationships/audio" Target="../media/audio4.wav"/><Relationship Id="rId1" Type="http://schemas.openxmlformats.org/officeDocument/2006/relationships/audio" Target="../media/audio3.wav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10" Type="http://schemas.openxmlformats.org/officeDocument/2006/relationships/image" Target="../media/image7.png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91" name="Group 119"/>
          <p:cNvGrpSpPr>
            <a:grpSpLocks/>
          </p:cNvGrpSpPr>
          <p:nvPr/>
        </p:nvGrpSpPr>
        <p:grpSpPr bwMode="auto">
          <a:xfrm>
            <a:off x="381000" y="493713"/>
            <a:ext cx="1371600" cy="1371600"/>
            <a:chOff x="240" y="288"/>
            <a:chExt cx="864" cy="864"/>
          </a:xfrm>
        </p:grpSpPr>
        <p:sp>
          <p:nvSpPr>
            <p:cNvPr id="3192" name="AutoShape 120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93" name="Oval 121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94" name="Oval 122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2E331BE-AE3E-4433-8484-355DD386C07C}" type="slidenum">
              <a:rPr lang="en-US"/>
              <a:pPr/>
              <a:t>‹#›</a:t>
            </a:fld>
            <a:endParaRPr lang="en-US"/>
          </a:p>
        </p:txBody>
      </p:sp>
      <p:grpSp>
        <p:nvGrpSpPr>
          <p:cNvPr id="3130" name="Group 58"/>
          <p:cNvGrpSpPr>
            <a:grpSpLocks/>
          </p:cNvGrpSpPr>
          <p:nvPr/>
        </p:nvGrpSpPr>
        <p:grpSpPr bwMode="auto">
          <a:xfrm>
            <a:off x="381000" y="493713"/>
            <a:ext cx="1371600" cy="1371600"/>
            <a:chOff x="240" y="288"/>
            <a:chExt cx="864" cy="864"/>
          </a:xfrm>
        </p:grpSpPr>
        <p:sp>
          <p:nvSpPr>
            <p:cNvPr id="3085" name="AutoShape 13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6" name="Oval 14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7" name="Oval 15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131" name="Group 59"/>
          <p:cNvGrpSpPr>
            <a:grpSpLocks/>
          </p:cNvGrpSpPr>
          <p:nvPr/>
        </p:nvGrpSpPr>
        <p:grpSpPr bwMode="auto">
          <a:xfrm rot="2700000">
            <a:off x="1247775" y="495300"/>
            <a:ext cx="1371600" cy="1371600"/>
            <a:chOff x="240" y="288"/>
            <a:chExt cx="864" cy="864"/>
          </a:xfrm>
        </p:grpSpPr>
        <p:sp>
          <p:nvSpPr>
            <p:cNvPr id="3132" name="AutoShape 60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33" name="Oval 61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34" name="Oval 62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135" name="Group 63"/>
          <p:cNvGrpSpPr>
            <a:grpSpLocks/>
          </p:cNvGrpSpPr>
          <p:nvPr/>
        </p:nvGrpSpPr>
        <p:grpSpPr bwMode="auto">
          <a:xfrm rot="5400000">
            <a:off x="2114550" y="495300"/>
            <a:ext cx="1371600" cy="1371600"/>
            <a:chOff x="240" y="288"/>
            <a:chExt cx="864" cy="864"/>
          </a:xfrm>
        </p:grpSpPr>
        <p:sp>
          <p:nvSpPr>
            <p:cNvPr id="3136" name="AutoShape 64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37" name="Oval 65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38" name="Oval 66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139" name="Group 67"/>
          <p:cNvGrpSpPr>
            <a:grpSpLocks/>
          </p:cNvGrpSpPr>
          <p:nvPr/>
        </p:nvGrpSpPr>
        <p:grpSpPr bwMode="auto">
          <a:xfrm rot="8100000">
            <a:off x="2981325" y="495300"/>
            <a:ext cx="1371600" cy="1371600"/>
            <a:chOff x="240" y="288"/>
            <a:chExt cx="864" cy="864"/>
          </a:xfrm>
        </p:grpSpPr>
        <p:sp>
          <p:nvSpPr>
            <p:cNvPr id="3140" name="AutoShape 68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41" name="Oval 69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42" name="Oval 70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143" name="Group 71"/>
          <p:cNvGrpSpPr>
            <a:grpSpLocks/>
          </p:cNvGrpSpPr>
          <p:nvPr/>
        </p:nvGrpSpPr>
        <p:grpSpPr bwMode="auto">
          <a:xfrm rot="10800000">
            <a:off x="3848100" y="495300"/>
            <a:ext cx="1371600" cy="1371600"/>
            <a:chOff x="240" y="288"/>
            <a:chExt cx="864" cy="864"/>
          </a:xfrm>
        </p:grpSpPr>
        <p:sp>
          <p:nvSpPr>
            <p:cNvPr id="3144" name="AutoShape 72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45" name="Oval 73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46" name="Oval 74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175" name="Group 103"/>
          <p:cNvGrpSpPr>
            <a:grpSpLocks/>
          </p:cNvGrpSpPr>
          <p:nvPr/>
        </p:nvGrpSpPr>
        <p:grpSpPr bwMode="auto">
          <a:xfrm rot="13500000">
            <a:off x="4714875" y="495300"/>
            <a:ext cx="1371600" cy="1371600"/>
            <a:chOff x="240" y="288"/>
            <a:chExt cx="864" cy="864"/>
          </a:xfrm>
        </p:grpSpPr>
        <p:sp>
          <p:nvSpPr>
            <p:cNvPr id="3176" name="AutoShape 104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7" name="Oval 105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8" name="Oval 106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179" name="Group 107"/>
          <p:cNvGrpSpPr>
            <a:grpSpLocks/>
          </p:cNvGrpSpPr>
          <p:nvPr/>
        </p:nvGrpSpPr>
        <p:grpSpPr bwMode="auto">
          <a:xfrm rot="16200000">
            <a:off x="5581650" y="493713"/>
            <a:ext cx="1371600" cy="1371600"/>
            <a:chOff x="240" y="288"/>
            <a:chExt cx="864" cy="864"/>
          </a:xfrm>
        </p:grpSpPr>
        <p:sp>
          <p:nvSpPr>
            <p:cNvPr id="3180" name="AutoShape 108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81" name="Oval 109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82" name="Oval 110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183" name="Group 111"/>
          <p:cNvGrpSpPr>
            <a:grpSpLocks/>
          </p:cNvGrpSpPr>
          <p:nvPr/>
        </p:nvGrpSpPr>
        <p:grpSpPr bwMode="auto">
          <a:xfrm rot="18900000">
            <a:off x="6448425" y="495300"/>
            <a:ext cx="1371600" cy="1371600"/>
            <a:chOff x="240" y="288"/>
            <a:chExt cx="864" cy="864"/>
          </a:xfrm>
        </p:grpSpPr>
        <p:sp>
          <p:nvSpPr>
            <p:cNvPr id="3184" name="AutoShape 112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85" name="Oval 113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86" name="Oval 114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187" name="Group 115"/>
          <p:cNvGrpSpPr>
            <a:grpSpLocks/>
          </p:cNvGrpSpPr>
          <p:nvPr/>
        </p:nvGrpSpPr>
        <p:grpSpPr bwMode="auto">
          <a:xfrm>
            <a:off x="7315200" y="493713"/>
            <a:ext cx="1371600" cy="1371600"/>
            <a:chOff x="240" y="288"/>
            <a:chExt cx="864" cy="864"/>
          </a:xfrm>
        </p:grpSpPr>
        <p:sp>
          <p:nvSpPr>
            <p:cNvPr id="3188" name="AutoShape 116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89" name="Oval 117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90" name="Oval 118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3201" name="Picture 129" descr="D:\Combination\comb346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" y="4902200"/>
            <a:ext cx="400050" cy="400050"/>
          </a:xfrm>
          <a:prstGeom prst="rect">
            <a:avLst/>
          </a:prstGeom>
          <a:noFill/>
          <a:effectLst>
            <a:outerShdw dist="35921" dir="2700000" algn="ctr" rotWithShape="0">
              <a:schemeClr val="bg2"/>
            </a:outerShdw>
          </a:effectLst>
        </p:spPr>
      </p:pic>
      <p:pic>
        <p:nvPicPr>
          <p:cNvPr id="3202" name="Picture 130" descr="D:\Combination\comb347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58000" y="4902200"/>
            <a:ext cx="400050" cy="400050"/>
          </a:xfrm>
          <a:prstGeom prst="rect">
            <a:avLst/>
          </a:prstGeom>
          <a:noFill/>
          <a:effectLst>
            <a:outerShdw dist="35921" dir="2700000" algn="ctr" rotWithShape="0">
              <a:schemeClr val="bg2"/>
            </a:outerShdw>
          </a:effectLst>
        </p:spPr>
      </p:pic>
      <p:pic>
        <p:nvPicPr>
          <p:cNvPr id="3203" name="Picture 131" descr="D:\Combination\comb348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62600" y="5486400"/>
            <a:ext cx="400050" cy="400050"/>
          </a:xfrm>
          <a:prstGeom prst="rect">
            <a:avLst/>
          </a:prstGeom>
          <a:noFill/>
          <a:effectLst>
            <a:outerShdw dist="35921" dir="2700000" algn="ctr" rotWithShape="0">
              <a:schemeClr val="bg2"/>
            </a:outerShdw>
          </a:effectLst>
        </p:spPr>
      </p:pic>
      <p:pic>
        <p:nvPicPr>
          <p:cNvPr id="3204" name="Picture 132" descr="D:\Combination\comb351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943100" y="5487988"/>
            <a:ext cx="400050" cy="400050"/>
          </a:xfrm>
          <a:prstGeom prst="rect">
            <a:avLst/>
          </a:prstGeom>
          <a:noFill/>
          <a:effectLst>
            <a:outerShdw dist="35921" dir="2700000" algn="ctr" rotWithShape="0">
              <a:schemeClr val="bg2"/>
            </a:outerShdw>
          </a:effectLst>
        </p:spPr>
      </p:pic>
      <p:pic>
        <p:nvPicPr>
          <p:cNvPr id="3205" name="Picture 133" descr="D:\Combination\comb350.GI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76600" y="4902200"/>
            <a:ext cx="400050" cy="400050"/>
          </a:xfrm>
          <a:prstGeom prst="rect">
            <a:avLst/>
          </a:prstGeom>
          <a:noFill/>
          <a:effectLst>
            <a:outerShdw dist="35921" dir="2700000" algn="ctr" rotWithShape="0">
              <a:schemeClr val="bg2"/>
            </a:outerShdw>
          </a:effectLst>
        </p:spPr>
      </p:pic>
      <p:pic>
        <p:nvPicPr>
          <p:cNvPr id="3206" name="Picture 134" descr="D:\Combination\comb349.GIF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153400" y="5475288"/>
            <a:ext cx="422275" cy="422275"/>
          </a:xfrm>
          <a:prstGeom prst="rect">
            <a:avLst/>
          </a:prstGeom>
          <a:noFill/>
          <a:effectLst>
            <a:outerShdw dist="35921" dir="2700000" algn="ctr" rotWithShape="0">
              <a:schemeClr val="bg2"/>
            </a:outerShdw>
          </a:effectLst>
        </p:spPr>
      </p:pic>
      <p:grpSp>
        <p:nvGrpSpPr>
          <p:cNvPr id="3207" name="Group 135"/>
          <p:cNvGrpSpPr>
            <a:grpSpLocks/>
          </p:cNvGrpSpPr>
          <p:nvPr/>
        </p:nvGrpSpPr>
        <p:grpSpPr bwMode="auto">
          <a:xfrm>
            <a:off x="3657600" y="76200"/>
            <a:ext cx="2057400" cy="2057400"/>
            <a:chOff x="240" y="288"/>
            <a:chExt cx="864" cy="864"/>
          </a:xfrm>
        </p:grpSpPr>
        <p:sp>
          <p:nvSpPr>
            <p:cNvPr id="3208" name="AutoShape 136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09" name="Oval 137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10" name="Oval 138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211" name="Rectangle 139"/>
          <p:cNvSpPr>
            <a:spLocks noChangeArrowheads="1"/>
          </p:cNvSpPr>
          <p:nvPr/>
        </p:nvSpPr>
        <p:spPr bwMode="auto">
          <a:xfrm>
            <a:off x="7239000" y="304800"/>
            <a:ext cx="1676400" cy="1752600"/>
          </a:xfrm>
          <a:prstGeom prst="rect">
            <a:avLst/>
          </a:prstGeom>
          <a:solidFill>
            <a:srgbClr val="0033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12" name="Rectangle 140"/>
          <p:cNvSpPr>
            <a:spLocks noChangeArrowheads="1"/>
          </p:cNvSpPr>
          <p:nvPr/>
        </p:nvSpPr>
        <p:spPr bwMode="auto">
          <a:xfrm>
            <a:off x="609600" y="3657600"/>
            <a:ext cx="7924800" cy="762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00"/>
                            </p:stCondLst>
                            <p:childTnLst>
                              <p:par>
                                <p:cTn id="13" presetID="23" presetClass="entr" presetSubtype="3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HAPP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3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9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1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70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30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90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5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100"/>
                            </p:stCondLst>
                            <p:childTnLst>
                              <p:par>
                                <p:cTn id="47" presetID="4" presetClass="entr" presetSubtype="16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9" dur="500"/>
                                        <p:tgtEl>
                                          <p:spTgt spid="3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700"/>
                            </p:stCondLst>
                            <p:childTnLst>
                              <p:par>
                                <p:cTn id="51" presetID="23" presetClass="entr" presetSubtype="28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oi-yo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8300"/>
                            </p:stCondLst>
                            <p:childTnLst>
                              <p:par>
                                <p:cTn id="56" presetID="23" presetClass="entr" presetSubtype="28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oi-yo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900"/>
                            </p:stCondLst>
                            <p:childTnLst>
                              <p:par>
                                <p:cTn id="61" presetID="23" presetClass="entr" presetSubtype="28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oi-yo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9500"/>
                            </p:stCondLst>
                            <p:childTnLst>
                              <p:par>
                                <p:cTn id="66" presetID="23" presetClass="entr" presetSubtype="28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oi-yo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100"/>
                            </p:stCondLst>
                            <p:childTnLst>
                              <p:par>
                                <p:cTn id="71" presetID="23" presetClass="entr" presetSubtype="28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oi-yo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700"/>
                            </p:stCondLst>
                            <p:childTnLst>
                              <p:par>
                                <p:cTn id="76" presetID="23" presetClass="entr" presetSubtype="28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oi-yo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1300"/>
                            </p:stCondLst>
                            <p:childTnLst>
                              <p:par>
                                <p:cTn id="81" presetID="23" presetClass="entr" presetSubtype="28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j007487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utoUpdateAnimBg="0"/>
      <p:bldP spid="3075" grpId="0" build="p" autoUpdateAnimBg="0" advAuto="100">
        <p:tmplLst>
          <p:tmpl lvl="1">
            <p:tnLst>
              <p:par>
                <p:cTn presetID="1" presetClass="entr" presetSubtype="0" fill="hold" nodeType="after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30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3211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g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2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7" name="Picture 33" descr="D:\Web Graphics\Web Graphics\Animations\Dividers\Jump Rope\jumprope.gif"/>
          <p:cNvPicPr>
            <a:picLocks noChangeAspect="1" noChangeArrowheads="1" noCrop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343150" y="1371600"/>
            <a:ext cx="4457700" cy="457200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grpSp>
        <p:nvGrpSpPr>
          <p:cNvPr id="1043" name="Group 19"/>
          <p:cNvGrpSpPr>
            <a:grpSpLocks noChangeAspect="1"/>
          </p:cNvGrpSpPr>
          <p:nvPr/>
        </p:nvGrpSpPr>
        <p:grpSpPr bwMode="auto">
          <a:xfrm>
            <a:off x="109538" y="642938"/>
            <a:ext cx="1033462" cy="1033462"/>
            <a:chOff x="240" y="288"/>
            <a:chExt cx="864" cy="864"/>
          </a:xfrm>
        </p:grpSpPr>
        <p:sp>
          <p:nvSpPr>
            <p:cNvPr id="1044" name="AutoShape 20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5" name="Oval 21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6" name="Oval 22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09600" y="1828800"/>
            <a:ext cx="7924800" cy="762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058" name="Group 34"/>
          <p:cNvGrpSpPr>
            <a:grpSpLocks/>
          </p:cNvGrpSpPr>
          <p:nvPr/>
        </p:nvGrpSpPr>
        <p:grpSpPr bwMode="auto">
          <a:xfrm flipH="1" flipV="1">
            <a:off x="685800" y="914400"/>
            <a:ext cx="228600" cy="228600"/>
            <a:chOff x="864" y="3264"/>
            <a:chExt cx="192" cy="192"/>
          </a:xfrm>
        </p:grpSpPr>
        <p:sp>
          <p:nvSpPr>
            <p:cNvPr id="1059" name="Rectangle 35"/>
            <p:cNvSpPr>
              <a:spLocks noChangeArrowheads="1"/>
            </p:cNvSpPr>
            <p:nvPr/>
          </p:nvSpPr>
          <p:spPr bwMode="auto">
            <a:xfrm>
              <a:off x="864" y="3264"/>
              <a:ext cx="192" cy="192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60" name="AutoShape 36"/>
            <p:cNvSpPr>
              <a:spLocks noChangeAspect="1" noChangeArrowheads="1"/>
            </p:cNvSpPr>
            <p:nvPr/>
          </p:nvSpPr>
          <p:spPr bwMode="auto">
            <a:xfrm rot="5400000">
              <a:off x="922" y="3285"/>
              <a:ext cx="75" cy="150"/>
            </a:xfrm>
            <a:prstGeom prst="moon">
              <a:avLst>
                <a:gd name="adj" fmla="val 50000"/>
              </a:avLst>
            </a:prstGeom>
            <a:solidFill>
              <a:schemeClr val="bg2"/>
            </a:soli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0"/>
                                            </p:cond>
                                          </p:stCondLst>
                                        </p:cTn>
                                        <p:tgtEl>
                                          <p:spTgt spid="1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3" name="d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00"/>
                            </p:stCondLst>
                            <p:childTnLst>
                              <p:par>
                                <p:cTn id="13" presetID="1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8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5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4" name="j007487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 autoUpdateAnimBg="0"/>
      <p:bldP spid="1027" grpId="0" build="p" autoUpdateAnimBg="0">
        <p:tmplLst>
          <p:tmpl lvl="1">
            <p:tnLst>
              <p:par>
                <p:cTn presetID="22" presetClass="entr" presetSubtype="1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22" presetClass="entr" presetSubtype="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22" presetClass="entr" presetSubtype="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22" presetClass="entr" presetSubtype="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2" presetClass="entr" presetSubtype="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 b="1" i="1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 i="1">
          <a:solidFill>
            <a:schemeClr val="tx2"/>
          </a:solidFill>
          <a:latin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 b="1" i="1">
          <a:solidFill>
            <a:schemeClr val="tx2"/>
          </a:solidFill>
          <a:latin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 b="1" i="1">
          <a:solidFill>
            <a:schemeClr val="tx2"/>
          </a:solidFill>
          <a:latin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 b="1" i="1">
          <a:solidFill>
            <a:schemeClr val="tx2"/>
          </a:solidFill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 i="1">
          <a:solidFill>
            <a:schemeClr val="tx2"/>
          </a:solidFill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 i="1">
          <a:solidFill>
            <a:schemeClr val="tx2"/>
          </a:solidFill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 i="1">
          <a:solidFill>
            <a:schemeClr val="tx2"/>
          </a:solidFill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 i="1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://www.achievement.org/autodoc/photocredit/achievers/pow0-069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americaslibrary.gov/aa/hughes/aa_hughes_subj_e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Famous African Americans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Social Studies On-line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304800"/>
            <a:ext cx="7315200" cy="1066800"/>
          </a:xfrm>
        </p:spPr>
        <p:txBody>
          <a:bodyPr/>
          <a:lstStyle/>
          <a:p>
            <a:r>
              <a:rPr lang="en-US"/>
              <a:t>Langston Hughes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>
              <a:cs typeface="Arial" charset="0"/>
            </a:endParaRPr>
          </a:p>
          <a:p>
            <a:r>
              <a:rPr lang="en-US">
                <a:cs typeface="Arial" charset="0"/>
              </a:rPr>
              <a:t>He was a newspaper correspondent in the Spanish Civil War.</a:t>
            </a:r>
          </a:p>
          <a:p>
            <a:r>
              <a:rPr lang="en-US" i="1">
                <a:cs typeface="Arial" charset="0"/>
              </a:rPr>
              <a:t>The Weary Blues</a:t>
            </a:r>
            <a:r>
              <a:rPr lang="en-US">
                <a:cs typeface="Arial" charset="0"/>
              </a:rPr>
              <a:t> was his first collection of poetry.  </a:t>
            </a:r>
          </a:p>
          <a:p>
            <a:r>
              <a:rPr lang="en-US">
                <a:cs typeface="Arial" charset="0"/>
              </a:rPr>
              <a:t>Hughes wrote his autobiography called </a:t>
            </a:r>
            <a:r>
              <a:rPr lang="en-US" u="sng">
                <a:cs typeface="Arial" charset="0"/>
              </a:rPr>
              <a:t>The Big Sea </a:t>
            </a:r>
            <a:r>
              <a:rPr lang="en-US">
                <a:cs typeface="Arial" charset="0"/>
              </a:rPr>
              <a:t>in 1949. </a:t>
            </a:r>
            <a:endParaRPr lang="en-US" u="sng">
              <a:cs typeface="Arial" charset="0"/>
            </a:endParaRPr>
          </a:p>
        </p:txBody>
      </p:sp>
    </p:spTree>
  </p:cSld>
  <p:clrMapOvr>
    <a:masterClrMapping/>
  </p:clrMapOvr>
  <p:transition>
    <p:sndAc>
      <p:endSnd/>
    </p:sndAc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304800"/>
            <a:ext cx="7315200" cy="1066800"/>
          </a:xfrm>
        </p:spPr>
        <p:txBody>
          <a:bodyPr/>
          <a:lstStyle/>
          <a:p>
            <a:r>
              <a:rPr lang="en-US"/>
              <a:t>Jesse Owens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3600">
                <a:cs typeface="Arial" charset="0"/>
              </a:rPr>
              <a:t>Owens won four gold medals at the 1936 Olympics which were watched by Adolf Hitler.</a:t>
            </a:r>
          </a:p>
        </p:txBody>
      </p:sp>
      <p:grpSp>
        <p:nvGrpSpPr>
          <p:cNvPr id="20489" name="Group 9"/>
          <p:cNvGrpSpPr>
            <a:grpSpLocks/>
          </p:cNvGrpSpPr>
          <p:nvPr/>
        </p:nvGrpSpPr>
        <p:grpSpPr bwMode="auto">
          <a:xfrm>
            <a:off x="1879600" y="2370138"/>
            <a:ext cx="5257800" cy="2119312"/>
            <a:chOff x="0" y="-29"/>
            <a:chExt cx="3312" cy="1335"/>
          </a:xfrm>
        </p:grpSpPr>
        <p:sp>
          <p:nvSpPr>
            <p:cNvPr id="20486" name="Rectangle 6"/>
            <p:cNvSpPr>
              <a:spLocks noChangeArrowheads="1"/>
            </p:cNvSpPr>
            <p:nvPr/>
          </p:nvSpPr>
          <p:spPr bwMode="auto">
            <a:xfrm>
              <a:off x="0" y="-29"/>
              <a:ext cx="33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0487" name="Rectangle 7"/>
            <p:cNvSpPr>
              <a:spLocks noChangeArrowheads="1"/>
            </p:cNvSpPr>
            <p:nvPr/>
          </p:nvSpPr>
          <p:spPr bwMode="auto">
            <a:xfrm>
              <a:off x="0" y="0"/>
              <a:ext cx="3312" cy="1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r>
                <a:rPr lang="en-US" sz="800">
                  <a:solidFill>
                    <a:srgbClr val="000000"/>
                  </a:solidFill>
                  <a:latin typeface="Verdana" pitchFamily="34" charset="0"/>
                </a:rPr>
                <a:t>                                       </a:t>
              </a:r>
            </a:p>
          </p:txBody>
        </p:sp>
      </p:grpSp>
      <p:pic>
        <p:nvPicPr>
          <p:cNvPr id="20488" name="Picture 8" descr="Berlin, 3 August 1936. Games of the XI Olympiad. Gold medallist Jesse OWENS of the United States at the start of the men's 100m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4343400"/>
            <a:ext cx="5257800" cy="1943100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autoUpdateAnimBg="0"/>
      <p:bldP spid="20483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304800"/>
            <a:ext cx="7315200" cy="1066800"/>
          </a:xfrm>
        </p:spPr>
        <p:txBody>
          <a:bodyPr/>
          <a:lstStyle/>
          <a:p>
            <a:r>
              <a:rPr lang="en-US"/>
              <a:t>Jesse Owens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3600">
                <a:cs typeface="Arial" charset="0"/>
              </a:rPr>
              <a:t>His nickname of Jesse actually comes from his initials J.C.  </a:t>
            </a:r>
          </a:p>
          <a:p>
            <a:pPr>
              <a:lnSpc>
                <a:spcPct val="90000"/>
              </a:lnSpc>
            </a:pPr>
            <a:r>
              <a:rPr lang="en-US" sz="3600">
                <a:cs typeface="Arial" charset="0"/>
              </a:rPr>
              <a:t>Jesse set a long jump record that lasted 25 years. </a:t>
            </a:r>
          </a:p>
          <a:p>
            <a:pPr>
              <a:lnSpc>
                <a:spcPct val="90000"/>
              </a:lnSpc>
            </a:pPr>
            <a:r>
              <a:rPr lang="en-US" sz="3600">
                <a:cs typeface="Arial" charset="0"/>
              </a:rPr>
              <a:t>Jesse Owens also gave many speeches about promoting fair play, clean living and patriotism.</a:t>
            </a:r>
          </a:p>
        </p:txBody>
      </p:sp>
    </p:spTree>
  </p:cSld>
  <p:clrMapOvr>
    <a:masterClrMapping/>
  </p:clrMapOvr>
  <p:transition>
    <p:sndAc>
      <p:endSnd/>
    </p:sndAc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304800"/>
            <a:ext cx="7315200" cy="1066800"/>
          </a:xfrm>
        </p:spPr>
        <p:txBody>
          <a:bodyPr/>
          <a:lstStyle/>
          <a:p>
            <a:r>
              <a:rPr lang="en-US"/>
              <a:t>Jackie Robinson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600">
                <a:cs typeface="Arial" charset="0"/>
              </a:rPr>
              <a:t>Jackie Robinson led his team to six World Series appearances. </a:t>
            </a:r>
          </a:p>
        </p:txBody>
      </p:sp>
      <p:grpSp>
        <p:nvGrpSpPr>
          <p:cNvPr id="21513" name="Group 9"/>
          <p:cNvGrpSpPr>
            <a:grpSpLocks/>
          </p:cNvGrpSpPr>
          <p:nvPr/>
        </p:nvGrpSpPr>
        <p:grpSpPr bwMode="auto">
          <a:xfrm>
            <a:off x="1206500" y="2406650"/>
            <a:ext cx="6732588" cy="2012950"/>
            <a:chOff x="0" y="0"/>
            <a:chExt cx="4241" cy="1268"/>
          </a:xfrm>
        </p:grpSpPr>
        <p:sp>
          <p:nvSpPr>
            <p:cNvPr id="21510" name="Rectangle 6"/>
            <p:cNvSpPr>
              <a:spLocks noChangeArrowheads="1"/>
            </p:cNvSpPr>
            <p:nvPr/>
          </p:nvSpPr>
          <p:spPr bwMode="auto">
            <a:xfrm>
              <a:off x="0" y="0"/>
              <a:ext cx="4241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1511" name="Rectangle 7"/>
            <p:cNvSpPr>
              <a:spLocks noChangeArrowheads="1"/>
            </p:cNvSpPr>
            <p:nvPr/>
          </p:nvSpPr>
          <p:spPr bwMode="auto">
            <a:xfrm>
              <a:off x="0" y="0"/>
              <a:ext cx="4241" cy="12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r>
                <a:rPr lang="en-US" sz="900">
                  <a:latin typeface="Arial" charset="0"/>
                  <a:cs typeface="Arial" charset="0"/>
                </a:rPr>
                <a:t>  </a:t>
              </a:r>
              <a:r>
                <a:rPr lang="en-US" sz="12600">
                  <a:latin typeface="Arial" charset="0"/>
                  <a:cs typeface="Arial" charset="0"/>
                </a:rPr>
                <a:t> </a:t>
              </a:r>
              <a:r>
                <a:rPr lang="en-US" sz="900">
                  <a:latin typeface="Arial" charset="0"/>
                  <a:cs typeface="Arial" charset="0"/>
                </a:rPr>
                <a:t>                                                                             </a:t>
              </a:r>
            </a:p>
          </p:txBody>
        </p:sp>
      </p:grpSp>
      <p:pic>
        <p:nvPicPr>
          <p:cNvPr id="21512" name="Picture 8" descr="Jackie Robins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3657600"/>
            <a:ext cx="2503488" cy="2000250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autoUpdateAnimBg="0"/>
      <p:bldP spid="21507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304800"/>
            <a:ext cx="7315200" cy="1066800"/>
          </a:xfrm>
        </p:spPr>
        <p:txBody>
          <a:bodyPr/>
          <a:lstStyle/>
          <a:p>
            <a:r>
              <a:rPr lang="en-US"/>
              <a:t>Jackie Robinson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Arial" charset="0"/>
              </a:rPr>
              <a:t>Jackie Robinson was the first black man to play in major league baseball in 1947.  </a:t>
            </a:r>
          </a:p>
          <a:p>
            <a:r>
              <a:rPr lang="en-US">
                <a:cs typeface="Arial" charset="0"/>
              </a:rPr>
              <a:t>In 1949 Robinson was named Most Valuable Player in the National League. </a:t>
            </a:r>
          </a:p>
          <a:p>
            <a:r>
              <a:rPr lang="en-US">
                <a:cs typeface="Arial" charset="0"/>
              </a:rPr>
              <a:t>He was elected into the Baseball Hall of Fame in 1962.  </a:t>
            </a:r>
          </a:p>
        </p:txBody>
      </p:sp>
    </p:spTree>
  </p:cSld>
  <p:clrMapOvr>
    <a:masterClrMapping/>
  </p:clrMapOvr>
  <p:transition>
    <p:sndAc>
      <p:endSnd/>
    </p:sndAc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304800"/>
            <a:ext cx="7315200" cy="1066800"/>
          </a:xfrm>
        </p:spPr>
        <p:txBody>
          <a:bodyPr/>
          <a:lstStyle/>
          <a:p>
            <a:r>
              <a:rPr lang="en-US"/>
              <a:t>Mary McLeod Bethune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600">
                <a:cs typeface="Arial" charset="0"/>
              </a:rPr>
              <a:t>Bethune was the first black woman to head a federal agency in the national government. </a:t>
            </a:r>
          </a:p>
        </p:txBody>
      </p:sp>
      <p:grpSp>
        <p:nvGrpSpPr>
          <p:cNvPr id="23556" name="Group 4"/>
          <p:cNvGrpSpPr>
            <a:grpSpLocks/>
          </p:cNvGrpSpPr>
          <p:nvPr/>
        </p:nvGrpSpPr>
        <p:grpSpPr bwMode="auto">
          <a:xfrm>
            <a:off x="1206500" y="2406650"/>
            <a:ext cx="6732588" cy="2012950"/>
            <a:chOff x="0" y="0"/>
            <a:chExt cx="4241" cy="1268"/>
          </a:xfrm>
        </p:grpSpPr>
        <p:sp>
          <p:nvSpPr>
            <p:cNvPr id="23557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4241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3558" name="Rectangle 6"/>
            <p:cNvSpPr>
              <a:spLocks noChangeArrowheads="1"/>
            </p:cNvSpPr>
            <p:nvPr/>
          </p:nvSpPr>
          <p:spPr bwMode="auto">
            <a:xfrm>
              <a:off x="0" y="0"/>
              <a:ext cx="4241" cy="12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r>
                <a:rPr lang="en-US" sz="900">
                  <a:latin typeface="Arial" charset="0"/>
                  <a:cs typeface="Arial" charset="0"/>
                </a:rPr>
                <a:t>  </a:t>
              </a:r>
              <a:r>
                <a:rPr lang="en-US" sz="12600">
                  <a:latin typeface="Arial" charset="0"/>
                  <a:cs typeface="Arial" charset="0"/>
                </a:rPr>
                <a:t> </a:t>
              </a:r>
              <a:r>
                <a:rPr lang="en-US" sz="900">
                  <a:latin typeface="Arial" charset="0"/>
                  <a:cs typeface="Arial" charset="0"/>
                </a:rPr>
                <a:t>                                                                            </a:t>
              </a:r>
            </a:p>
          </p:txBody>
        </p:sp>
      </p:grpSp>
      <p:pic>
        <p:nvPicPr>
          <p:cNvPr id="23560" name="Picture 8" descr="Mary McLeod Bethun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4114800"/>
            <a:ext cx="2468563" cy="2193925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 autoUpdateAnimBg="0"/>
      <p:bldP spid="23555" grpId="0" build="p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304800"/>
            <a:ext cx="7315200" cy="1066800"/>
          </a:xfrm>
        </p:spPr>
        <p:txBody>
          <a:bodyPr/>
          <a:lstStyle/>
          <a:p>
            <a:r>
              <a:rPr lang="en-US"/>
              <a:t>Mary McLeod Bethune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600">
                <a:cs typeface="Arial" charset="0"/>
              </a:rPr>
              <a:t>Mary McLeod Bethune was a leading black educator who opened a school in 1904 for six black students.  </a:t>
            </a:r>
          </a:p>
          <a:p>
            <a:r>
              <a:rPr lang="en-US" sz="3600">
                <a:cs typeface="Arial" charset="0"/>
              </a:rPr>
              <a:t>Schools for black children were not common and well equipped in the early 1900’s. </a:t>
            </a:r>
          </a:p>
        </p:txBody>
      </p:sp>
      <p:grpSp>
        <p:nvGrpSpPr>
          <p:cNvPr id="22532" name="Group 4"/>
          <p:cNvGrpSpPr>
            <a:grpSpLocks/>
          </p:cNvGrpSpPr>
          <p:nvPr/>
        </p:nvGrpSpPr>
        <p:grpSpPr bwMode="auto">
          <a:xfrm>
            <a:off x="1206500" y="2406650"/>
            <a:ext cx="6732588" cy="2012950"/>
            <a:chOff x="0" y="0"/>
            <a:chExt cx="4241" cy="1268"/>
          </a:xfrm>
        </p:grpSpPr>
        <p:sp>
          <p:nvSpPr>
            <p:cNvPr id="22533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4241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2534" name="Rectangle 6"/>
            <p:cNvSpPr>
              <a:spLocks noChangeArrowheads="1"/>
            </p:cNvSpPr>
            <p:nvPr/>
          </p:nvSpPr>
          <p:spPr bwMode="auto">
            <a:xfrm>
              <a:off x="0" y="0"/>
              <a:ext cx="4241" cy="12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r>
                <a:rPr lang="en-US" sz="900">
                  <a:latin typeface="Arial" charset="0"/>
                  <a:cs typeface="Arial" charset="0"/>
                </a:rPr>
                <a:t>  </a:t>
              </a:r>
              <a:r>
                <a:rPr lang="en-US" sz="12600">
                  <a:latin typeface="Arial" charset="0"/>
                  <a:cs typeface="Arial" charset="0"/>
                </a:rPr>
                <a:t> </a:t>
              </a:r>
              <a:r>
                <a:rPr lang="en-US" sz="900">
                  <a:latin typeface="Arial" charset="0"/>
                  <a:cs typeface="Arial" charset="0"/>
                </a:rPr>
                <a:t>                                                                           </a:t>
              </a:r>
            </a:p>
          </p:txBody>
        </p:sp>
      </p:grpSp>
    </p:spTree>
  </p:cSld>
  <p:clrMapOvr>
    <a:masterClrMapping/>
  </p:clrMapOvr>
  <p:transition>
    <p:sndAc>
      <p:endSnd/>
    </p:sndAc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304800"/>
            <a:ext cx="7315200" cy="1066800"/>
          </a:xfrm>
        </p:spPr>
        <p:txBody>
          <a:bodyPr/>
          <a:lstStyle/>
          <a:p>
            <a:r>
              <a:rPr lang="en-US"/>
              <a:t>Colin Powell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600">
                <a:cs typeface="Arial" charset="0"/>
              </a:rPr>
              <a:t>Powell has served his country as a solider and diplomat.   </a:t>
            </a:r>
          </a:p>
        </p:txBody>
      </p:sp>
      <p:grpSp>
        <p:nvGrpSpPr>
          <p:cNvPr id="26628" name="Group 4"/>
          <p:cNvGrpSpPr>
            <a:grpSpLocks/>
          </p:cNvGrpSpPr>
          <p:nvPr/>
        </p:nvGrpSpPr>
        <p:grpSpPr bwMode="auto">
          <a:xfrm>
            <a:off x="1206500" y="2406650"/>
            <a:ext cx="6732588" cy="2012950"/>
            <a:chOff x="0" y="0"/>
            <a:chExt cx="4241" cy="1268"/>
          </a:xfrm>
        </p:grpSpPr>
        <p:sp>
          <p:nvSpPr>
            <p:cNvPr id="26629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4241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6630" name="Rectangle 6"/>
            <p:cNvSpPr>
              <a:spLocks noChangeArrowheads="1"/>
            </p:cNvSpPr>
            <p:nvPr/>
          </p:nvSpPr>
          <p:spPr bwMode="auto">
            <a:xfrm>
              <a:off x="0" y="0"/>
              <a:ext cx="4241" cy="12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r>
                <a:rPr lang="en-US" sz="900">
                  <a:latin typeface="Arial" charset="0"/>
                  <a:cs typeface="Arial" charset="0"/>
                </a:rPr>
                <a:t>  </a:t>
              </a:r>
              <a:r>
                <a:rPr lang="en-US" sz="12600">
                  <a:latin typeface="Arial" charset="0"/>
                  <a:cs typeface="Arial" charset="0"/>
                </a:rPr>
                <a:t> </a:t>
              </a:r>
              <a:r>
                <a:rPr lang="en-US" sz="900">
                  <a:latin typeface="Arial" charset="0"/>
                  <a:cs typeface="Arial" charset="0"/>
                </a:rPr>
                <a:t>                                                                            </a:t>
              </a:r>
            </a:p>
          </p:txBody>
        </p:sp>
      </p:grpSp>
      <p:sp>
        <p:nvSpPr>
          <p:cNvPr id="26631" name="Rectangle 7"/>
          <p:cNvSpPr>
            <a:spLocks noChangeArrowheads="1"/>
          </p:cNvSpPr>
          <p:nvPr/>
        </p:nvSpPr>
        <p:spPr bwMode="auto">
          <a:xfrm>
            <a:off x="0" y="1830388"/>
            <a:ext cx="9144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endParaRPr lang="en-US"/>
          </a:p>
          <a:p>
            <a:pPr lvl="1" eaLnBrk="0" hangingPunct="0"/>
            <a:endParaRPr lang="en-US"/>
          </a:p>
        </p:txBody>
      </p:sp>
      <p:sp>
        <p:nvSpPr>
          <p:cNvPr id="26634" name="Rectangle 10"/>
          <p:cNvSpPr>
            <a:spLocks noChangeArrowheads="1"/>
          </p:cNvSpPr>
          <p:nvPr/>
        </p:nvSpPr>
        <p:spPr bwMode="auto">
          <a:xfrm>
            <a:off x="0" y="4206875"/>
            <a:ext cx="9144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endParaRPr lang="en-US"/>
          </a:p>
          <a:p>
            <a:pPr eaLnBrk="0" hangingPunct="0"/>
            <a:endParaRPr lang="en-US"/>
          </a:p>
        </p:txBody>
      </p:sp>
      <p:sp>
        <p:nvSpPr>
          <p:cNvPr id="26635" name="Rectangle 11"/>
          <p:cNvSpPr>
            <a:spLocks noChangeArrowheads="1"/>
          </p:cNvSpPr>
          <p:nvPr/>
        </p:nvSpPr>
        <p:spPr bwMode="auto">
          <a:xfrm>
            <a:off x="0" y="1295400"/>
            <a:ext cx="9144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endParaRPr lang="en-US"/>
          </a:p>
          <a:p>
            <a:pPr lvl="1" eaLnBrk="0" hangingPunct="0"/>
            <a:endParaRPr lang="en-US"/>
          </a:p>
        </p:txBody>
      </p:sp>
      <p:grpSp>
        <p:nvGrpSpPr>
          <p:cNvPr id="26639" name="Group 15"/>
          <p:cNvGrpSpPr>
            <a:grpSpLocks/>
          </p:cNvGrpSpPr>
          <p:nvPr/>
        </p:nvGrpSpPr>
        <p:grpSpPr bwMode="auto">
          <a:xfrm>
            <a:off x="3187700" y="2117725"/>
            <a:ext cx="2768600" cy="2622550"/>
            <a:chOff x="0" y="518"/>
            <a:chExt cx="1744" cy="1652"/>
          </a:xfrm>
        </p:grpSpPr>
        <p:sp>
          <p:nvSpPr>
            <p:cNvPr id="26636" name="Rectangle 12"/>
            <p:cNvSpPr>
              <a:spLocks noChangeArrowheads="1"/>
            </p:cNvSpPr>
            <p:nvPr/>
          </p:nvSpPr>
          <p:spPr bwMode="auto">
            <a:xfrm>
              <a:off x="0" y="518"/>
              <a:ext cx="0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6637" name="Rectangle 13"/>
            <p:cNvSpPr>
              <a:spLocks noChangeArrowheads="1"/>
            </p:cNvSpPr>
            <p:nvPr/>
          </p:nvSpPr>
          <p:spPr bwMode="auto">
            <a:xfrm>
              <a:off x="0" y="518"/>
              <a:ext cx="1744" cy="16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r>
                <a:rPr lang="en-US">
                  <a:hlinkClick r:id="rId2"/>
                </a:rPr>
                <a:t>  </a:t>
              </a:r>
              <a:r>
                <a:rPr lang="en-US" sz="16600"/>
                <a:t> </a:t>
              </a:r>
              <a:r>
                <a:rPr lang="en-US"/>
                <a:t>                         </a:t>
              </a:r>
            </a:p>
          </p:txBody>
        </p:sp>
      </p:grpSp>
      <p:sp>
        <p:nvSpPr>
          <p:cNvPr id="26640" name="Rectangle 16"/>
          <p:cNvSpPr>
            <a:spLocks noChangeArrowheads="1"/>
          </p:cNvSpPr>
          <p:nvPr/>
        </p:nvSpPr>
        <p:spPr bwMode="auto">
          <a:xfrm>
            <a:off x="0" y="4740275"/>
            <a:ext cx="9144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endParaRPr lang="en-US"/>
          </a:p>
          <a:p>
            <a:pPr eaLnBrk="0" hangingPunct="0"/>
            <a:endParaRPr lang="en-US"/>
          </a:p>
        </p:txBody>
      </p:sp>
      <p:pic>
        <p:nvPicPr>
          <p:cNvPr id="26638" name="Picture 14" descr="http://www.achievement.org/achievers/pow0/photos/pow0-069a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3657600"/>
            <a:ext cx="2011363" cy="2640013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6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 autoUpdateAnimBg="0"/>
      <p:bldP spid="26627" grpId="0" build="p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304800"/>
            <a:ext cx="7315200" cy="1066800"/>
          </a:xfrm>
        </p:spPr>
        <p:txBody>
          <a:bodyPr/>
          <a:lstStyle/>
          <a:p>
            <a:r>
              <a:rPr lang="en-US"/>
              <a:t>Colin Powell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>
                <a:cs typeface="Arial" charset="0"/>
              </a:rPr>
              <a:t>Colin L. Powell was born in Harlem in 1937. </a:t>
            </a:r>
          </a:p>
          <a:p>
            <a:pPr>
              <a:lnSpc>
                <a:spcPct val="90000"/>
              </a:lnSpc>
            </a:pPr>
            <a:r>
              <a:rPr lang="en-US">
                <a:cs typeface="Arial" charset="0"/>
              </a:rPr>
              <a:t>While in college, Powell discovered the ROTC (Reserve Officers Training Corps).   This led to his career decision to join the army. </a:t>
            </a:r>
          </a:p>
          <a:p>
            <a:pPr>
              <a:lnSpc>
                <a:spcPct val="90000"/>
              </a:lnSpc>
            </a:pPr>
            <a:r>
              <a:rPr lang="en-US">
                <a:cs typeface="Arial" charset="0"/>
              </a:rPr>
              <a:t>Powell served in the Vietnam war and received many awards and medal for bravery and courage.</a:t>
            </a:r>
          </a:p>
          <a:p>
            <a:pPr>
              <a:lnSpc>
                <a:spcPct val="90000"/>
              </a:lnSpc>
            </a:pPr>
            <a:endParaRPr lang="en-US">
              <a:cs typeface="Arial" charset="0"/>
            </a:endParaRPr>
          </a:p>
          <a:p>
            <a:pPr>
              <a:lnSpc>
                <a:spcPct val="90000"/>
              </a:lnSpc>
            </a:pPr>
            <a:endParaRPr lang="en-US">
              <a:cs typeface="Arial" charset="0"/>
            </a:endParaRPr>
          </a:p>
        </p:txBody>
      </p:sp>
      <p:grpSp>
        <p:nvGrpSpPr>
          <p:cNvPr id="24580" name="Group 4"/>
          <p:cNvGrpSpPr>
            <a:grpSpLocks/>
          </p:cNvGrpSpPr>
          <p:nvPr/>
        </p:nvGrpSpPr>
        <p:grpSpPr bwMode="auto">
          <a:xfrm>
            <a:off x="1206500" y="2406650"/>
            <a:ext cx="6732588" cy="2012950"/>
            <a:chOff x="0" y="0"/>
            <a:chExt cx="4241" cy="1268"/>
          </a:xfrm>
        </p:grpSpPr>
        <p:sp>
          <p:nvSpPr>
            <p:cNvPr id="24581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4241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4582" name="Rectangle 6"/>
            <p:cNvSpPr>
              <a:spLocks noChangeArrowheads="1"/>
            </p:cNvSpPr>
            <p:nvPr/>
          </p:nvSpPr>
          <p:spPr bwMode="auto">
            <a:xfrm>
              <a:off x="0" y="0"/>
              <a:ext cx="4241" cy="12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r>
                <a:rPr lang="en-US" sz="900">
                  <a:latin typeface="Arial" charset="0"/>
                  <a:cs typeface="Arial" charset="0"/>
                </a:rPr>
                <a:t>  </a:t>
              </a:r>
              <a:r>
                <a:rPr lang="en-US" sz="12600">
                  <a:latin typeface="Arial" charset="0"/>
                  <a:cs typeface="Arial" charset="0"/>
                </a:rPr>
                <a:t> </a:t>
              </a:r>
              <a:r>
                <a:rPr lang="en-US" sz="900">
                  <a:latin typeface="Arial" charset="0"/>
                  <a:cs typeface="Arial" charset="0"/>
                </a:rPr>
                <a:t>                                                                            </a:t>
              </a:r>
            </a:p>
          </p:txBody>
        </p:sp>
      </p:grpSp>
    </p:spTree>
  </p:cSld>
  <p:clrMapOvr>
    <a:masterClrMapping/>
  </p:clrMapOvr>
  <p:transition>
    <p:sndAc>
      <p:endSnd/>
    </p:sndAc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304800"/>
            <a:ext cx="7315200" cy="1066800"/>
          </a:xfrm>
        </p:spPr>
        <p:txBody>
          <a:bodyPr/>
          <a:lstStyle/>
          <a:p>
            <a:r>
              <a:rPr lang="en-US"/>
              <a:t>Colin Powell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600">
                <a:cs typeface="Arial" charset="0"/>
              </a:rPr>
              <a:t>Powell became the first black to be appointed as chairman of the Joint Chefs of Staff in 1989 by President George H.W. Bush.  </a:t>
            </a:r>
          </a:p>
          <a:p>
            <a:r>
              <a:rPr lang="en-US" sz="3600">
                <a:cs typeface="Arial" charset="0"/>
              </a:rPr>
              <a:t>From 2001 – 2004 Powell served as secretary of State under President George W. Bush. </a:t>
            </a:r>
          </a:p>
        </p:txBody>
      </p:sp>
      <p:grpSp>
        <p:nvGrpSpPr>
          <p:cNvPr id="25604" name="Group 4"/>
          <p:cNvGrpSpPr>
            <a:grpSpLocks/>
          </p:cNvGrpSpPr>
          <p:nvPr/>
        </p:nvGrpSpPr>
        <p:grpSpPr bwMode="auto">
          <a:xfrm>
            <a:off x="1206500" y="2406650"/>
            <a:ext cx="6732588" cy="2012950"/>
            <a:chOff x="0" y="0"/>
            <a:chExt cx="4241" cy="1268"/>
          </a:xfrm>
        </p:grpSpPr>
        <p:sp>
          <p:nvSpPr>
            <p:cNvPr id="25605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4241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5606" name="Rectangle 6"/>
            <p:cNvSpPr>
              <a:spLocks noChangeArrowheads="1"/>
            </p:cNvSpPr>
            <p:nvPr/>
          </p:nvSpPr>
          <p:spPr bwMode="auto">
            <a:xfrm>
              <a:off x="0" y="0"/>
              <a:ext cx="4241" cy="12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r>
                <a:rPr lang="en-US" sz="900">
                  <a:latin typeface="Arial" charset="0"/>
                  <a:cs typeface="Arial" charset="0"/>
                </a:rPr>
                <a:t>  </a:t>
              </a:r>
              <a:r>
                <a:rPr lang="en-US" sz="12600">
                  <a:latin typeface="Arial" charset="0"/>
                  <a:cs typeface="Arial" charset="0"/>
                </a:rPr>
                <a:t> </a:t>
              </a:r>
              <a:r>
                <a:rPr lang="en-US" sz="900">
                  <a:latin typeface="Arial" charset="0"/>
                  <a:cs typeface="Arial" charset="0"/>
                </a:rPr>
                <a:t>                                                                            </a:t>
              </a:r>
            </a:p>
          </p:txBody>
        </p:sp>
      </p:grpSp>
    </p:spTree>
  </p:cSld>
  <p:clrMapOvr>
    <a:masterClrMapping/>
  </p:clrMapOvr>
  <p:transition>
    <p:sndAc>
      <p:endSnd/>
    </p:sndAc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Blue Print Skill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Arial" charset="0"/>
              </a:rPr>
              <a:t>Identify the heroic deeds of characters from state, national, and global histories.</a:t>
            </a:r>
            <a:endParaRPr lang="en-US">
              <a:latin typeface="Times New Roman" pitchFamily="18" charset="0"/>
              <a:cs typeface="Times New Roman" pitchFamily="18" charset="0"/>
            </a:endParaRPr>
          </a:p>
          <a:p>
            <a:endParaRPr lang="en-US">
              <a:cs typeface="Arial" charset="0"/>
            </a:endParaRPr>
          </a:p>
        </p:txBody>
      </p:sp>
    </p:spTree>
  </p:cSld>
  <p:clrMapOvr>
    <a:masterClrMapping/>
  </p:clrMapOvr>
  <p:transition>
    <p:sndAc>
      <p:endSnd/>
    </p:sndAc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304800"/>
            <a:ext cx="7772400" cy="1143000"/>
          </a:xfrm>
        </p:spPr>
        <p:txBody>
          <a:bodyPr/>
          <a:lstStyle/>
          <a:p>
            <a:r>
              <a:rPr lang="en-US"/>
              <a:t>Famous African Americans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4000"/>
              <a:t>Think about the people discussed today. </a:t>
            </a:r>
          </a:p>
          <a:p>
            <a:r>
              <a:rPr lang="en-US" sz="4000"/>
              <a:t>List the person and one contribution in which that person made in history</a:t>
            </a:r>
            <a:r>
              <a:rPr lang="en-US"/>
              <a:t>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Martin Luther King, Jr. 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 sz="3600">
              <a:cs typeface="Arial" charset="0"/>
            </a:endParaRPr>
          </a:p>
          <a:p>
            <a:r>
              <a:rPr lang="en-US" sz="3600">
                <a:cs typeface="Arial" charset="0"/>
              </a:rPr>
              <a:t>Dr. King was the youngest person to ever receive the Noble Peace Prize in 1964.  </a:t>
            </a:r>
          </a:p>
        </p:txBody>
      </p:sp>
      <p:pic>
        <p:nvPicPr>
          <p:cNvPr id="16389" name="Picture 5" descr="http://www.thekingcenter.org/images/misc/ml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3810000"/>
            <a:ext cx="1978025" cy="2667000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autoUpdateAnimBg="0"/>
      <p:bldP spid="16387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28600"/>
            <a:ext cx="7772400" cy="1143000"/>
          </a:xfrm>
        </p:spPr>
        <p:txBody>
          <a:bodyPr/>
          <a:lstStyle/>
          <a:p>
            <a:r>
              <a:rPr lang="en-US"/>
              <a:t>Martin Luther King, Jr. 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600">
                <a:cs typeface="Arial" charset="0"/>
              </a:rPr>
              <a:t>Martin Luther King, Jr. was a minister who became a leader in the civil rights movement in the 1950’s. </a:t>
            </a:r>
          </a:p>
          <a:p>
            <a:r>
              <a:rPr lang="en-US" sz="3600">
                <a:cs typeface="Arial" charset="0"/>
              </a:rPr>
              <a:t> In 1955-1956 he become prominent in leading the bus boycott in Montgomery, Alabama.   </a:t>
            </a:r>
          </a:p>
        </p:txBody>
      </p:sp>
    </p:spTree>
  </p:cSld>
  <p:clrMapOvr>
    <a:masterClrMapping/>
  </p:clrMapOvr>
  <p:transition>
    <p:sndAc>
      <p:endSnd/>
    </p:sndAc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304800"/>
            <a:ext cx="7315200" cy="1066800"/>
          </a:xfrm>
        </p:spPr>
        <p:txBody>
          <a:bodyPr/>
          <a:lstStyle/>
          <a:p>
            <a:r>
              <a:rPr lang="en-US"/>
              <a:t>George Washington Carver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600">
                <a:cs typeface="Arial" charset="0"/>
              </a:rPr>
              <a:t>Carver was one of American most-accomplished scientists. </a:t>
            </a:r>
          </a:p>
        </p:txBody>
      </p:sp>
      <p:pic>
        <p:nvPicPr>
          <p:cNvPr id="17413" name="Picture 5" descr="George Washington Carv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7550" y="3429000"/>
            <a:ext cx="1974850" cy="3048000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autoUpdateAnimBg="0"/>
      <p:bldP spid="17411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304800"/>
            <a:ext cx="7315200" cy="1066800"/>
          </a:xfrm>
        </p:spPr>
        <p:txBody>
          <a:bodyPr/>
          <a:lstStyle/>
          <a:p>
            <a:r>
              <a:rPr lang="en-US"/>
              <a:t>George Washington Carver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>
                <a:cs typeface="Arial" charset="0"/>
              </a:rPr>
              <a:t>George Washington Carver was born a slave, but was taught to read and write by his owners. </a:t>
            </a:r>
          </a:p>
          <a:p>
            <a:pPr>
              <a:lnSpc>
                <a:spcPct val="90000"/>
              </a:lnSpc>
            </a:pPr>
            <a:r>
              <a:rPr lang="en-US">
                <a:cs typeface="Arial" charset="0"/>
              </a:rPr>
              <a:t>Carver attended college and earned his bachelor’s and master’s degrees in agriculture. </a:t>
            </a:r>
          </a:p>
          <a:p>
            <a:pPr>
              <a:lnSpc>
                <a:spcPct val="90000"/>
              </a:lnSpc>
            </a:pPr>
            <a:r>
              <a:rPr lang="en-US">
                <a:cs typeface="Arial" charset="0"/>
              </a:rPr>
              <a:t>Carver became a world famous scientist who developed more than 300 products from the peanut. </a:t>
            </a:r>
          </a:p>
        </p:txBody>
      </p:sp>
    </p:spTree>
  </p:cSld>
  <p:clrMapOvr>
    <a:masterClrMapping/>
  </p:clrMapOvr>
  <p:transition>
    <p:sndAc>
      <p:endSnd/>
    </p:sndAc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304800"/>
            <a:ext cx="7315200" cy="1066800"/>
          </a:xfrm>
        </p:spPr>
        <p:txBody>
          <a:bodyPr/>
          <a:lstStyle/>
          <a:p>
            <a:r>
              <a:rPr lang="en-US"/>
              <a:t>Harriet Tubman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600">
                <a:cs typeface="Arial" charset="0"/>
              </a:rPr>
              <a:t>Tubman was called Moses because she led her people out of slavery. </a:t>
            </a:r>
          </a:p>
        </p:txBody>
      </p:sp>
      <p:pic>
        <p:nvPicPr>
          <p:cNvPr id="18437" name="Picture 5" descr="Harriet Tubma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3352800"/>
            <a:ext cx="1736725" cy="2778125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autoUpdateAnimBg="0"/>
      <p:bldP spid="18435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304800"/>
            <a:ext cx="7315200" cy="1066800"/>
          </a:xfrm>
        </p:spPr>
        <p:txBody>
          <a:bodyPr/>
          <a:lstStyle/>
          <a:p>
            <a:r>
              <a:rPr lang="en-US"/>
              <a:t>Harriet Tubman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>
                <a:cs typeface="Arial" charset="0"/>
              </a:rPr>
              <a:t>Harriet Tubman was born a slave and lived on a plantation in Maryland until she escaped north.  </a:t>
            </a:r>
          </a:p>
          <a:p>
            <a:pPr>
              <a:lnSpc>
                <a:spcPct val="90000"/>
              </a:lnSpc>
            </a:pPr>
            <a:r>
              <a:rPr lang="en-US">
                <a:cs typeface="Arial" charset="0"/>
              </a:rPr>
              <a:t>She became a conductor on the “underground railroad” helping more that 300 slaves escape to the North. </a:t>
            </a:r>
          </a:p>
          <a:p>
            <a:pPr>
              <a:lnSpc>
                <a:spcPct val="90000"/>
              </a:lnSpc>
            </a:pPr>
            <a:r>
              <a:rPr lang="en-US">
                <a:cs typeface="Arial" charset="0"/>
              </a:rPr>
              <a:t>During the Civil War Harriet was a nurse, scout and spy for the Union forces. </a:t>
            </a:r>
          </a:p>
        </p:txBody>
      </p:sp>
    </p:spTree>
  </p:cSld>
  <p:clrMapOvr>
    <a:masterClrMapping/>
  </p:clrMapOvr>
  <p:transition>
    <p:sndAc>
      <p:endSnd/>
    </p:sndAc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304800"/>
            <a:ext cx="7315200" cy="1066800"/>
          </a:xfrm>
        </p:spPr>
        <p:txBody>
          <a:bodyPr/>
          <a:lstStyle/>
          <a:p>
            <a:r>
              <a:rPr lang="en-US"/>
              <a:t>Langston Hughes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600">
                <a:cs typeface="Arial" charset="0"/>
              </a:rPr>
              <a:t>Langston Hughes was a famous African American author.</a:t>
            </a:r>
          </a:p>
        </p:txBody>
      </p:sp>
      <p:grpSp>
        <p:nvGrpSpPr>
          <p:cNvPr id="19463" name="Group 7"/>
          <p:cNvGrpSpPr>
            <a:grpSpLocks/>
          </p:cNvGrpSpPr>
          <p:nvPr/>
        </p:nvGrpSpPr>
        <p:grpSpPr bwMode="auto">
          <a:xfrm>
            <a:off x="1143000" y="2263775"/>
            <a:ext cx="6858000" cy="2286000"/>
            <a:chOff x="0" y="0"/>
            <a:chExt cx="4320" cy="1440"/>
          </a:xfrm>
        </p:grpSpPr>
        <p:sp>
          <p:nvSpPr>
            <p:cNvPr id="19460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4320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19461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4320" cy="14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en-US">
                  <a:latin typeface="Arial" charset="0"/>
                  <a:hlinkClick r:id="rId2"/>
                </a:rPr>
                <a:t>  </a:t>
              </a:r>
              <a:r>
                <a:rPr lang="en-US" sz="14400">
                  <a:latin typeface="Arial" charset="0"/>
                </a:rPr>
                <a:t> </a:t>
              </a:r>
              <a:r>
                <a:rPr lang="en-US">
                  <a:latin typeface="Arial" charset="0"/>
                </a:rPr>
                <a:t>                          </a:t>
              </a:r>
              <a:r>
                <a:rPr lang="en-US"/>
                <a:t> </a:t>
              </a:r>
              <a:endParaRPr lang="en-US">
                <a:latin typeface="Arial" charset="0"/>
              </a:endParaRPr>
            </a:p>
          </p:txBody>
        </p:sp>
      </p:grpSp>
      <p:pic>
        <p:nvPicPr>
          <p:cNvPr id="19462" name="Picture 6" descr="Twentieth century writer and poet Langston Hughes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3886200"/>
            <a:ext cx="2286000" cy="2286000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autoUpdateAnimBg="0"/>
      <p:bldP spid="19459" grpId="0" build="p" autoUpdateAnimBg="0"/>
    </p:bldLst>
  </p:timing>
</p:sld>
</file>

<file path=ppt/theme/theme1.xml><?xml version="1.0" encoding="utf-8"?>
<a:theme xmlns:a="http://schemas.openxmlformats.org/drawingml/2006/main" name="Happy Lesson (FTC PowerPak)">
  <a:themeElements>
    <a:clrScheme name="">
      <a:dk1>
        <a:srgbClr val="000000"/>
      </a:dk1>
      <a:lt1>
        <a:srgbClr val="FFFFFF"/>
      </a:lt1>
      <a:dk2>
        <a:srgbClr val="0033CC"/>
      </a:dk2>
      <a:lt2>
        <a:srgbClr val="FFFF00"/>
      </a:lt2>
      <a:accent1>
        <a:srgbClr val="00CC99"/>
      </a:accent1>
      <a:accent2>
        <a:srgbClr val="3333CC"/>
      </a:accent2>
      <a:accent3>
        <a:srgbClr val="AAADE2"/>
      </a:accent3>
      <a:accent4>
        <a:srgbClr val="DADADA"/>
      </a:accent4>
      <a:accent5>
        <a:srgbClr val="AAE2CA"/>
      </a:accent5>
      <a:accent6>
        <a:srgbClr val="2D2DB9"/>
      </a:accent6>
      <a:hlink>
        <a:srgbClr val="FFFF00"/>
      </a:hlink>
      <a:folHlink>
        <a:srgbClr val="FF33CC"/>
      </a:folHlink>
    </a:clrScheme>
    <a:fontScheme name="Happy Lesson (FTC PowerPak)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Happy Lesson (FTC PowerPak)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appy Lesson (FTC PowerPak)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appy Lesson (FTC PowerPak)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appy Lesson (FTC PowerPak)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appy Lesson (FTC PowerPak)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appy Lesson (FTC PowerPak)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appy Lesson (FTC PowerPak)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C:\WINDOWS\Application Data\Microsoft\Templates\FTC\Happy Lesson (FTC PowerPak).pot</Template>
  <TotalTime>91</TotalTime>
  <Words>598</Words>
  <Application>Microsoft Office PowerPoint</Application>
  <PresentationFormat>On-screen Show (4:3)</PresentationFormat>
  <Paragraphs>70</Paragraphs>
  <Slides>20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Times New Roman</vt:lpstr>
      <vt:lpstr>Tahoma</vt:lpstr>
      <vt:lpstr>Arial</vt:lpstr>
      <vt:lpstr>Verdana</vt:lpstr>
      <vt:lpstr>Happy Lesson (FTC PowerPak)</vt:lpstr>
      <vt:lpstr>Famous African Americans</vt:lpstr>
      <vt:lpstr>Blue Print Skill</vt:lpstr>
      <vt:lpstr>Martin Luther King, Jr. </vt:lpstr>
      <vt:lpstr>Martin Luther King, Jr. </vt:lpstr>
      <vt:lpstr>George Washington Carver</vt:lpstr>
      <vt:lpstr>George Washington Carver</vt:lpstr>
      <vt:lpstr>Harriet Tubman</vt:lpstr>
      <vt:lpstr>Harriet Tubman</vt:lpstr>
      <vt:lpstr>Langston Hughes</vt:lpstr>
      <vt:lpstr>Langston Hughes</vt:lpstr>
      <vt:lpstr>Jesse Owens</vt:lpstr>
      <vt:lpstr>Jesse Owens</vt:lpstr>
      <vt:lpstr>Jackie Robinson</vt:lpstr>
      <vt:lpstr>Jackie Robinson</vt:lpstr>
      <vt:lpstr>Mary McLeod Bethune</vt:lpstr>
      <vt:lpstr>Mary McLeod Bethune</vt:lpstr>
      <vt:lpstr>Colin Powell</vt:lpstr>
      <vt:lpstr>Colin Powell</vt:lpstr>
      <vt:lpstr>Colin Powell</vt:lpstr>
      <vt:lpstr>Famous African Americans</vt:lpstr>
    </vt:vector>
  </TitlesOfParts>
  <Company>Jefferson County Schools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Happy Lesson</dc:title>
  <dc:subject>PowerPak for PowerPoint 1.0</dc:subject>
  <dc:creator>Jefferson County Tech Center</dc:creator>
  <dc:description>Copyright © 2002 Glenna R. Shaw and FTC Publishing_x000d_
All Rights Reserved</dc:description>
  <cp:lastModifiedBy>hnace</cp:lastModifiedBy>
  <cp:revision>7</cp:revision>
  <dcterms:created xsi:type="dcterms:W3CDTF">2005-02-01T18:34:39Z</dcterms:created>
  <dcterms:modified xsi:type="dcterms:W3CDTF">2009-08-06T19:45:49Z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wner">
    <vt:lpwstr>Glenna R. Shaw</vt:lpwstr>
  </property>
  <property fmtid="{D5CDD505-2E9C-101B-9397-08002B2CF9AE}" pid="3" name="Publisher">
    <vt:lpwstr>FTC Publishing</vt:lpwstr>
  </property>
</Properties>
</file>