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sldIdLst>
    <p:sldId id="256" r:id="rId2"/>
    <p:sldId id="257" r:id="rId3"/>
    <p:sldId id="266" r:id="rId4"/>
    <p:sldId id="259" r:id="rId5"/>
    <p:sldId id="267" r:id="rId6"/>
    <p:sldId id="269" r:id="rId7"/>
    <p:sldId id="270" r:id="rId8"/>
    <p:sldId id="268" r:id="rId9"/>
    <p:sldId id="260" r:id="rId10"/>
    <p:sldId id="271" r:id="rId11"/>
    <p:sldId id="264" r:id="rId12"/>
    <p:sldId id="265" r:id="rId13"/>
    <p:sldId id="272" r:id="rId14"/>
    <p:sldId id="273" r:id="rId15"/>
    <p:sldId id="274" r:id="rId16"/>
    <p:sldId id="258"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56" autoAdjust="0"/>
    <p:restoredTop sz="94660"/>
  </p:normalViewPr>
  <p:slideViewPr>
    <p:cSldViewPr>
      <p:cViewPr varScale="1">
        <p:scale>
          <a:sx n="74" d="100"/>
          <a:sy n="74" d="100"/>
        </p:scale>
        <p:origin x="-109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08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0178" name="Group 2"/>
          <p:cNvGrpSpPr>
            <a:grpSpLocks/>
          </p:cNvGrpSpPr>
          <p:nvPr/>
        </p:nvGrpSpPr>
        <p:grpSpPr bwMode="auto">
          <a:xfrm>
            <a:off x="319088" y="1752600"/>
            <a:ext cx="8824912" cy="5129213"/>
            <a:chOff x="201" y="1104"/>
            <a:chExt cx="5559" cy="3231"/>
          </a:xfrm>
        </p:grpSpPr>
        <p:sp>
          <p:nvSpPr>
            <p:cNvPr id="50179"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endParaRPr lang="en-US"/>
            </a:p>
          </p:txBody>
        </p:sp>
        <p:sp>
          <p:nvSpPr>
            <p:cNvPr id="50180"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en-US"/>
            </a:p>
          </p:txBody>
        </p:sp>
        <p:sp>
          <p:nvSpPr>
            <p:cNvPr id="50181"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50182"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50183"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sp>
          <p:nvSpPr>
            <p:cNvPr id="50184"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grpSp>
      <p:sp>
        <p:nvSpPr>
          <p:cNvPr id="50185"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en-US"/>
              <a:t>Click to edit Master title style</a:t>
            </a:r>
          </a:p>
        </p:txBody>
      </p:sp>
      <p:sp>
        <p:nvSpPr>
          <p:cNvPr id="50186"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en-US"/>
              <a:t>Click to edit Master subtitle style</a:t>
            </a:r>
          </a:p>
        </p:txBody>
      </p:sp>
      <p:sp>
        <p:nvSpPr>
          <p:cNvPr id="50187" name="Rectangle 11"/>
          <p:cNvSpPr>
            <a:spLocks noGrp="1" noChangeArrowheads="1"/>
          </p:cNvSpPr>
          <p:nvPr>
            <p:ph type="dt" sz="quarter" idx="2"/>
          </p:nvPr>
        </p:nvSpPr>
        <p:spPr>
          <a:xfrm>
            <a:off x="990600" y="6245225"/>
            <a:ext cx="1901825" cy="476250"/>
          </a:xfrm>
        </p:spPr>
        <p:txBody>
          <a:bodyPr/>
          <a:lstStyle>
            <a:lvl1pPr>
              <a:defRPr/>
            </a:lvl1pPr>
          </a:lstStyle>
          <a:p>
            <a:endParaRPr lang="en-US"/>
          </a:p>
        </p:txBody>
      </p:sp>
      <p:sp>
        <p:nvSpPr>
          <p:cNvPr id="50188" name="Rectangle 12"/>
          <p:cNvSpPr>
            <a:spLocks noGrp="1" noChangeArrowheads="1"/>
          </p:cNvSpPr>
          <p:nvPr>
            <p:ph type="ftr" sz="quarter" idx="3"/>
          </p:nvPr>
        </p:nvSpPr>
        <p:spPr>
          <a:xfrm>
            <a:off x="3468688" y="6245225"/>
            <a:ext cx="2895600" cy="476250"/>
          </a:xfrm>
        </p:spPr>
        <p:txBody>
          <a:bodyPr/>
          <a:lstStyle>
            <a:lvl1pPr>
              <a:defRPr/>
            </a:lvl1pPr>
          </a:lstStyle>
          <a:p>
            <a:endParaRPr lang="en-US"/>
          </a:p>
        </p:txBody>
      </p:sp>
      <p:sp>
        <p:nvSpPr>
          <p:cNvPr id="50189" name="Rectangle 13"/>
          <p:cNvSpPr>
            <a:spLocks noGrp="1" noChangeArrowheads="1"/>
          </p:cNvSpPr>
          <p:nvPr>
            <p:ph type="sldNum" sz="quarter" idx="4"/>
          </p:nvPr>
        </p:nvSpPr>
        <p:spPr/>
        <p:txBody>
          <a:bodyPr/>
          <a:lstStyle>
            <a:lvl1pPr>
              <a:defRPr/>
            </a:lvl1pPr>
          </a:lstStyle>
          <a:p>
            <a:fld id="{A77D8743-F2E8-493F-ADCD-552592F9DDD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D43D752-B786-487D-BA49-3669CA6BDFE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8463" y="244475"/>
            <a:ext cx="2097087"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4475"/>
            <a:ext cx="61388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05C360-B9B0-4C4C-8C9A-CE69CBC7ED9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918075" y="19050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918075" y="4076700"/>
            <a:ext cx="3927475" cy="201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838200" y="6245225"/>
            <a:ext cx="1901825" cy="476250"/>
          </a:xfrm>
        </p:spPr>
        <p:txBody>
          <a:bodyPr/>
          <a:lstStyle>
            <a:lvl1pPr>
              <a:defRPr/>
            </a:lvl1pPr>
          </a:lstStyle>
          <a:p>
            <a:endParaRPr lang="en-US"/>
          </a:p>
        </p:txBody>
      </p:sp>
      <p:sp>
        <p:nvSpPr>
          <p:cNvPr id="7" name="Footer Placeholder 6"/>
          <p:cNvSpPr>
            <a:spLocks noGrp="1"/>
          </p:cNvSpPr>
          <p:nvPr>
            <p:ph type="ftr" sz="quarter" idx="11"/>
          </p:nvPr>
        </p:nvSpPr>
        <p:spPr>
          <a:xfrm>
            <a:off x="34290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937375" y="6245225"/>
            <a:ext cx="1901825" cy="476250"/>
          </a:xfrm>
        </p:spPr>
        <p:txBody>
          <a:bodyPr/>
          <a:lstStyle>
            <a:lvl1pPr>
              <a:defRPr/>
            </a:lvl1pPr>
          </a:lstStyle>
          <a:p>
            <a:fld id="{8AE25B50-FFB8-470E-AF1F-62A722567ED6}"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245225"/>
            <a:ext cx="1901825" cy="476250"/>
          </a:xfrm>
        </p:spPr>
        <p:txBody>
          <a:bodyPr/>
          <a:lstStyle>
            <a:lvl1pPr>
              <a:defRPr/>
            </a:lvl1pPr>
          </a:lstStyle>
          <a:p>
            <a:endParaRPr lang="en-US"/>
          </a:p>
        </p:txBody>
      </p:sp>
      <p:sp>
        <p:nvSpPr>
          <p:cNvPr id="6" name="Footer Placeholder 5"/>
          <p:cNvSpPr>
            <a:spLocks noGrp="1"/>
          </p:cNvSpPr>
          <p:nvPr>
            <p:ph type="ftr" sz="quarter" idx="11"/>
          </p:nvPr>
        </p:nvSpPr>
        <p:spPr>
          <a:xfrm>
            <a:off x="34290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937375" y="6245225"/>
            <a:ext cx="1901825" cy="476250"/>
          </a:xfrm>
        </p:spPr>
        <p:txBody>
          <a:bodyPr/>
          <a:lstStyle>
            <a:lvl1pPr>
              <a:defRPr/>
            </a:lvl1pPr>
          </a:lstStyle>
          <a:p>
            <a:fld id="{E9BF2599-8B3B-4005-8702-534EE6210DA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A80142-AA9E-4CD6-9E29-010C84A2A50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E3B3ED2-0515-44F8-BC55-68756878454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658D660-0FF0-43CB-BEE6-88CB663B5FD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4AD78A0-8770-4FAA-8FAE-36755E1A990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B18B1BA-1A6F-4680-839E-45D4DD45A0D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30CD4B3-0804-4014-B73C-6A036031942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EFAE67B-FDE1-4FA2-BBA1-87445831DDD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6D57CE1-C7D5-419C-A527-C9575F2BE4B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49154" name="Group 2"/>
          <p:cNvGrpSpPr>
            <a:grpSpLocks/>
          </p:cNvGrpSpPr>
          <p:nvPr/>
        </p:nvGrpSpPr>
        <p:grpSpPr bwMode="auto">
          <a:xfrm>
            <a:off x="319088" y="1828800"/>
            <a:ext cx="8824912" cy="5029200"/>
            <a:chOff x="201" y="1152"/>
            <a:chExt cx="5559" cy="3168"/>
          </a:xfrm>
        </p:grpSpPr>
        <p:sp>
          <p:nvSpPr>
            <p:cNvPr id="49155"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en-US"/>
            </a:p>
          </p:txBody>
        </p:sp>
        <p:sp>
          <p:nvSpPr>
            <p:cNvPr id="49156"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endParaRPr lang="en-US"/>
            </a:p>
          </p:txBody>
        </p:sp>
        <p:sp>
          <p:nvSpPr>
            <p:cNvPr id="49157"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endParaRPr lang="en-US"/>
            </a:p>
          </p:txBody>
        </p:sp>
        <p:sp>
          <p:nvSpPr>
            <p:cNvPr id="49158"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49159"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n-US"/>
            </a:p>
          </p:txBody>
        </p:sp>
        <p:sp>
          <p:nvSpPr>
            <p:cNvPr id="49160"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sp>
          <p:nvSpPr>
            <p:cNvPr id="49161"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49162"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endParaRPr lang="en-US"/>
            </a:p>
          </p:txBody>
        </p:sp>
      </p:grpSp>
      <p:sp>
        <p:nvSpPr>
          <p:cNvPr id="49163"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ffectLst>
                  <a:outerShdw blurRad="38100" dist="38100" dir="2700000" algn="tl">
                    <a:srgbClr val="000000"/>
                  </a:outerShdw>
                </a:effectLst>
              </a:defRPr>
            </a:lvl1pPr>
          </a:lstStyle>
          <a:p>
            <a:endParaRPr lang="en-US"/>
          </a:p>
        </p:txBody>
      </p:sp>
      <p:sp>
        <p:nvSpPr>
          <p:cNvPr id="49164"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effectLst>
                  <a:outerShdw blurRad="38100" dist="38100" dir="2700000" algn="tl">
                    <a:srgbClr val="000000"/>
                  </a:outerShdw>
                </a:effectLst>
              </a:defRPr>
            </a:lvl1pPr>
          </a:lstStyle>
          <a:p>
            <a:endParaRPr lang="en-US"/>
          </a:p>
        </p:txBody>
      </p:sp>
      <p:sp>
        <p:nvSpPr>
          <p:cNvPr id="49165"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effectLst>
                  <a:outerShdw blurRad="38100" dist="38100" dir="2700000" algn="tl">
                    <a:srgbClr val="000000"/>
                  </a:outerShdw>
                </a:effectLst>
              </a:defRPr>
            </a:lvl1pPr>
          </a:lstStyle>
          <a:p>
            <a:fld id="{3F336D18-E790-4572-BE47-6ABE368D0686}" type="slidenum">
              <a:rPr lang="en-US"/>
              <a:pPr/>
              <a:t>‹#›</a:t>
            </a:fld>
            <a:endParaRPr lang="en-US"/>
          </a:p>
        </p:txBody>
      </p:sp>
      <p:sp>
        <p:nvSpPr>
          <p:cNvPr id="49166"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9167"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Lst>
  <p:txStyles>
    <p:title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9pPr>
    </p:titleStyle>
    <p:bodyStyle>
      <a:lvl1pPr marL="342900" indent="-342900" algn="l" rtl="0" fontAlgn="base">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econedlink.org/lessons/index.cfm?lesson=EM478" TargetMode="External"/><Relationship Id="rId2" Type="http://schemas.openxmlformats.org/officeDocument/2006/relationships/hyperlink" Target="http://library.thinkquest.org/3901/?tqskip1=1" TargetMode="External"/><Relationship Id="rId1" Type="http://schemas.openxmlformats.org/officeDocument/2006/relationships/slideLayout" Target="../slideLayouts/slideLayout2.xml"/><Relationship Id="rId5" Type="http://schemas.openxmlformats.org/officeDocument/2006/relationships/hyperlink" Target="http://www.fi.edu/pieces/knox/barter.htm" TargetMode="External"/><Relationship Id="rId4" Type="http://schemas.openxmlformats.org/officeDocument/2006/relationships/hyperlink" Target="http://www.wampumworks.com/history2.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990600"/>
            <a:ext cx="7696200" cy="2133600"/>
          </a:xfrm>
        </p:spPr>
        <p:txBody>
          <a:bodyPr/>
          <a:lstStyle/>
          <a:p>
            <a:r>
              <a:rPr lang="en-US"/>
              <a:t>What is Bartering? </a:t>
            </a:r>
          </a:p>
        </p:txBody>
      </p:sp>
      <p:sp>
        <p:nvSpPr>
          <p:cNvPr id="2051" name="Rectangle 3"/>
          <p:cNvSpPr>
            <a:spLocks noGrp="1" noChangeArrowheads="1"/>
          </p:cNvSpPr>
          <p:nvPr>
            <p:ph type="subTitle" idx="1"/>
          </p:nvPr>
        </p:nvSpPr>
        <p:spPr/>
        <p:txBody>
          <a:bodyPr/>
          <a:lstStyle/>
          <a:p>
            <a:r>
              <a:rPr lang="en-US"/>
              <a:t>Grade 3</a:t>
            </a:r>
          </a:p>
          <a:p>
            <a:r>
              <a:rPr lang="en-US"/>
              <a:t>Social Studies Online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051">
                                            <p:txEl>
                                              <p:pRg st="0" end="0"/>
                                            </p:txEl>
                                          </p:spTgt>
                                        </p:tgtEl>
                                        <p:attrNameLst>
                                          <p:attrName>style.visibility</p:attrName>
                                        </p:attrNameLst>
                                      </p:cBhvr>
                                      <p:to>
                                        <p:strVal val="visible"/>
                                      </p:to>
                                    </p:set>
                                    <p:animEffect transition="in" filter="checkerboard(across)">
                                      <p:cBhvr>
                                        <p:cTn id="12" dur="500"/>
                                        <p:tgtEl>
                                          <p:spTgt spid="205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051">
                                            <p:txEl>
                                              <p:pRg st="1" end="1"/>
                                            </p:txEl>
                                          </p:spTgt>
                                        </p:tgtEl>
                                        <p:attrNameLst>
                                          <p:attrName>style.visibility</p:attrName>
                                        </p:attrNameLst>
                                      </p:cBhvr>
                                      <p:to>
                                        <p:strVal val="visible"/>
                                      </p:to>
                                    </p:set>
                                    <p:animEffect transition="in" filter="checkerboard(across)">
                                      <p:cBhvr>
                                        <p:cTn id="17" dur="500"/>
                                        <p:tgtEl>
                                          <p:spTgt spid="20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rrowheads="1"/>
          </p:cNvSpPr>
          <p:nvPr>
            <p:ph type="title"/>
          </p:nvPr>
        </p:nvSpPr>
        <p:spPr/>
        <p:txBody>
          <a:bodyPr/>
          <a:lstStyle/>
          <a:p>
            <a:r>
              <a:rPr lang="en-US"/>
              <a:t>What is wampum?</a:t>
            </a:r>
          </a:p>
        </p:txBody>
      </p:sp>
      <p:sp>
        <p:nvSpPr>
          <p:cNvPr id="71683" name="Rectangle 3"/>
          <p:cNvSpPr>
            <a:spLocks noGrp="1" noRot="1" noChangeArrowheads="1"/>
          </p:cNvSpPr>
          <p:nvPr>
            <p:ph type="body" sz="half" idx="1"/>
          </p:nvPr>
        </p:nvSpPr>
        <p:spPr/>
        <p:txBody>
          <a:bodyPr/>
          <a:lstStyle/>
          <a:p>
            <a:r>
              <a:rPr lang="en-US" sz="2800"/>
              <a:t>Wampum were beads usually made from the Northern Quahog, a hard-shell clam. </a:t>
            </a:r>
          </a:p>
        </p:txBody>
      </p:sp>
      <p:pic>
        <p:nvPicPr>
          <p:cNvPr id="71684" name="Picture 4" descr="fourgr"/>
          <p:cNvPicPr>
            <a:picLocks noChangeAspect="1" noChangeArrowheads="1"/>
          </p:cNvPicPr>
          <p:nvPr>
            <p:ph sz="half" idx="2"/>
          </p:nvPr>
        </p:nvPicPr>
        <p:blipFill>
          <a:blip r:embed="rId2" cstate="print"/>
          <a:srcRect/>
          <a:stretch>
            <a:fillRect/>
          </a:stretch>
        </p:blipFill>
        <p:spPr>
          <a:xfrm>
            <a:off x="4953000" y="2667000"/>
            <a:ext cx="3886200" cy="344805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checkerboard(across)">
                                      <p:cBhvr>
                                        <p:cTn id="7" dur="500"/>
                                        <p:tgtEl>
                                          <p:spTgt spid="7168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71683">
                                            <p:txEl>
                                              <p:pRg st="0" end="0"/>
                                            </p:txEl>
                                          </p:spTgt>
                                        </p:tgtEl>
                                        <p:attrNameLst>
                                          <p:attrName>style.visibility</p:attrName>
                                        </p:attrNameLst>
                                      </p:cBhvr>
                                      <p:to>
                                        <p:strVal val="visible"/>
                                      </p:to>
                                    </p:set>
                                    <p:animEffect transition="in" filter="barn(inHorizontal)">
                                      <p:cBhvr>
                                        <p:cTn id="12" dur="500"/>
                                        <p:tgtEl>
                                          <p:spTgt spid="716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71684"/>
                                        </p:tgtEl>
                                        <p:attrNameLst>
                                          <p:attrName>style.visibility</p:attrName>
                                        </p:attrNameLst>
                                      </p:cBhvr>
                                      <p:to>
                                        <p:strVal val="visible"/>
                                      </p:to>
                                    </p:set>
                                    <p:animEffect transition="in" filter="slide(fromBottom)">
                                      <p:cBhvr>
                                        <p:cTn id="17" dur="500"/>
                                        <p:tgtEl>
                                          <p:spTgt spid="716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rrowheads="1"/>
          </p:cNvSpPr>
          <p:nvPr>
            <p:ph type="title"/>
          </p:nvPr>
        </p:nvSpPr>
        <p:spPr/>
        <p:txBody>
          <a:bodyPr/>
          <a:lstStyle/>
          <a:p>
            <a:r>
              <a:rPr lang="en-US"/>
              <a:t> More wampum…  </a:t>
            </a:r>
          </a:p>
        </p:txBody>
      </p:sp>
      <p:sp>
        <p:nvSpPr>
          <p:cNvPr id="60419" name="Rectangle 3"/>
          <p:cNvSpPr>
            <a:spLocks noGrp="1" noRot="1" noChangeArrowheads="1"/>
          </p:cNvSpPr>
          <p:nvPr>
            <p:ph type="body" sz="half" idx="1"/>
          </p:nvPr>
        </p:nvSpPr>
        <p:spPr>
          <a:xfrm>
            <a:off x="838200" y="1905000"/>
            <a:ext cx="6324600" cy="4191000"/>
          </a:xfrm>
        </p:spPr>
        <p:txBody>
          <a:bodyPr/>
          <a:lstStyle/>
          <a:p>
            <a:r>
              <a:rPr lang="en-US"/>
              <a:t>Native Americans used a form of bartering using wampum.</a:t>
            </a:r>
          </a:p>
          <a:p>
            <a:r>
              <a:rPr lang="en-US"/>
              <a:t>In the 1620’s settlers in New York use wampum for coinage and trade with local Native American tribes.</a:t>
            </a:r>
          </a:p>
          <a:p>
            <a:pPr>
              <a:buFont typeface="Wingdings" pitchFamily="2" charset="2"/>
              <a:buNone/>
            </a:pPr>
            <a:endParaRPr lang="en-US"/>
          </a:p>
          <a:p>
            <a:pPr>
              <a:buFont typeface="Wingdings" pitchFamily="2" charset="2"/>
              <a:buNone/>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barn(inHorizontal)">
                                      <p:cBhvr>
                                        <p:cTn id="7" dur="500"/>
                                        <p:tgtEl>
                                          <p:spTgt spid="6041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circle(in)">
                                      <p:cBhvr>
                                        <p:cTn id="12" dur="2000"/>
                                        <p:tgtEl>
                                          <p:spTgt spid="604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0419">
                                            <p:txEl>
                                              <p:pRg st="1" end="1"/>
                                            </p:txEl>
                                          </p:spTgt>
                                        </p:tgtEl>
                                        <p:attrNameLst>
                                          <p:attrName>style.visibility</p:attrName>
                                        </p:attrNameLst>
                                      </p:cBhvr>
                                      <p:to>
                                        <p:strVal val="visible"/>
                                      </p:to>
                                    </p:set>
                                    <p:animEffect transition="in" filter="circle(in)">
                                      <p:cBhvr>
                                        <p:cTn id="17" dur="2000"/>
                                        <p:tgtEl>
                                          <p:spTgt spid="604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rrowheads="1"/>
          </p:cNvSpPr>
          <p:nvPr>
            <p:ph type="title"/>
          </p:nvPr>
        </p:nvSpPr>
        <p:spPr/>
        <p:txBody>
          <a:bodyPr/>
          <a:lstStyle/>
          <a:p>
            <a:r>
              <a:rPr lang="en-US"/>
              <a:t>Metal as Money</a:t>
            </a:r>
          </a:p>
        </p:txBody>
      </p:sp>
      <p:sp>
        <p:nvSpPr>
          <p:cNvPr id="61443" name="Rectangle 3"/>
          <p:cNvSpPr>
            <a:spLocks noGrp="1" noRot="1" noChangeArrowheads="1"/>
          </p:cNvSpPr>
          <p:nvPr>
            <p:ph type="body" idx="1"/>
          </p:nvPr>
        </p:nvSpPr>
        <p:spPr/>
        <p:txBody>
          <a:bodyPr/>
          <a:lstStyle/>
          <a:p>
            <a:r>
              <a:rPr lang="en-US"/>
              <a:t>Because beads broke and goods often spoiled, people began using metal for money. They used copper, iron, bronze, gold and silver. Metal wouldn't get sick, spoil, or break. </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randombar(horizontal)">
                                      <p:cBhvr>
                                        <p:cTn id="7" dur="500"/>
                                        <p:tgtEl>
                                          <p:spTgt spid="6144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61443">
                                            <p:txEl>
                                              <p:pRg st="0" end="0"/>
                                            </p:txEl>
                                          </p:spTgt>
                                        </p:tgtEl>
                                        <p:attrNameLst>
                                          <p:attrName>style.visibility</p:attrName>
                                        </p:attrNameLst>
                                      </p:cBhvr>
                                      <p:to>
                                        <p:strVal val="visible"/>
                                      </p:to>
                                    </p:set>
                                    <p:animEffect transition="in" filter="barn(inHorizontal)">
                                      <p:cBhvr>
                                        <p:cTn id="12" dur="500"/>
                                        <p:tgtEl>
                                          <p:spTgt spid="614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rrowheads="1"/>
          </p:cNvSpPr>
          <p:nvPr>
            <p:ph type="title"/>
          </p:nvPr>
        </p:nvSpPr>
        <p:spPr/>
        <p:txBody>
          <a:bodyPr/>
          <a:lstStyle/>
          <a:p>
            <a:r>
              <a:rPr lang="en-US"/>
              <a:t>Metal for money</a:t>
            </a:r>
          </a:p>
        </p:txBody>
      </p:sp>
      <p:sp>
        <p:nvSpPr>
          <p:cNvPr id="72707" name="Rectangle 3"/>
          <p:cNvSpPr>
            <a:spLocks noGrp="1" noRot="1" noChangeArrowheads="1"/>
          </p:cNvSpPr>
          <p:nvPr>
            <p:ph type="body" idx="1"/>
          </p:nvPr>
        </p:nvSpPr>
        <p:spPr/>
        <p:txBody>
          <a:bodyPr/>
          <a:lstStyle/>
          <a:p>
            <a:r>
              <a:rPr lang="en-US"/>
              <a:t>Metal could be carried around much easier than a cow or sacks of grain! In the beginning people used lumps of metal, chunks of metal, and metal in all shapes and sizes.</a:t>
            </a:r>
          </a:p>
          <a:p>
            <a:r>
              <a:rPr lang="en-US"/>
              <a:t> The heavier the piece of metal was, the more you could buy with it.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checkerboard(across)">
                                      <p:cBhvr>
                                        <p:cTn id="7" dur="500"/>
                                        <p:tgtEl>
                                          <p:spTgt spid="7270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72707">
                                            <p:txEl>
                                              <p:pRg st="0" end="0"/>
                                            </p:txEl>
                                          </p:spTgt>
                                        </p:tgtEl>
                                        <p:attrNameLst>
                                          <p:attrName>style.visibility</p:attrName>
                                        </p:attrNameLst>
                                      </p:cBhvr>
                                      <p:to>
                                        <p:strVal val="visible"/>
                                      </p:to>
                                    </p:set>
                                    <p:animEffect transition="in" filter="slide(fromBottom)">
                                      <p:cBhvr>
                                        <p:cTn id="12" dur="500"/>
                                        <p:tgtEl>
                                          <p:spTgt spid="727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2707">
                                            <p:txEl>
                                              <p:pRg st="1" end="1"/>
                                            </p:txEl>
                                          </p:spTgt>
                                        </p:tgtEl>
                                        <p:attrNameLst>
                                          <p:attrName>style.visibility</p:attrName>
                                        </p:attrNameLst>
                                      </p:cBhvr>
                                      <p:to>
                                        <p:strVal val="visible"/>
                                      </p:to>
                                    </p:set>
                                    <p:animEffect transition="in" filter="dissolve">
                                      <p:cBhvr>
                                        <p:cTn id="17" dur="500"/>
                                        <p:tgtEl>
                                          <p:spTgt spid="727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p:nvPr>
        </p:nvSpPr>
        <p:spPr/>
        <p:txBody>
          <a:bodyPr/>
          <a:lstStyle/>
          <a:p>
            <a:r>
              <a:rPr lang="en-US"/>
              <a:t>Weighing metal…</a:t>
            </a:r>
          </a:p>
        </p:txBody>
      </p:sp>
      <p:sp>
        <p:nvSpPr>
          <p:cNvPr id="73731" name="Rectangle 3"/>
          <p:cNvSpPr>
            <a:spLocks noGrp="1" noRot="1" noChangeArrowheads="1"/>
          </p:cNvSpPr>
          <p:nvPr>
            <p:ph type="body" idx="1"/>
          </p:nvPr>
        </p:nvSpPr>
        <p:spPr/>
        <p:txBody>
          <a:bodyPr/>
          <a:lstStyle/>
          <a:p>
            <a:r>
              <a:rPr lang="en-US"/>
              <a:t>When one man gave another man a piece of metal, the other man weighed it with a scale. This was done every time a person gave another person a chunk of metal to make sure that nobody cheated anybody else. </a:t>
            </a:r>
          </a:p>
          <a:p>
            <a:r>
              <a:rPr lang="en-US"/>
              <a:t>Weighing metals took time and wasn't very convenient for anyone.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3730"/>
                                        </p:tgtEl>
                                        <p:attrNameLst>
                                          <p:attrName>style.visibility</p:attrName>
                                        </p:attrNameLst>
                                      </p:cBhvr>
                                      <p:to>
                                        <p:strVal val="visible"/>
                                      </p:to>
                                    </p:set>
                                    <p:animEffect transition="in" filter="circle(in)">
                                      <p:cBhvr>
                                        <p:cTn id="7" dur="2000"/>
                                        <p:tgtEl>
                                          <p:spTgt spid="7373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73731">
                                            <p:txEl>
                                              <p:pRg st="0" end="0"/>
                                            </p:txEl>
                                          </p:spTgt>
                                        </p:tgtEl>
                                        <p:attrNameLst>
                                          <p:attrName>style.visibility</p:attrName>
                                        </p:attrNameLst>
                                      </p:cBhvr>
                                      <p:to>
                                        <p:strVal val="visible"/>
                                      </p:to>
                                    </p:set>
                                    <p:animEffect transition="in" filter="barn(inHorizontal)">
                                      <p:cBhvr>
                                        <p:cTn id="12" dur="500"/>
                                        <p:tgtEl>
                                          <p:spTgt spid="737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73731">
                                            <p:txEl>
                                              <p:pRg st="1" end="1"/>
                                            </p:txEl>
                                          </p:spTgt>
                                        </p:tgtEl>
                                        <p:attrNameLst>
                                          <p:attrName>style.visibility</p:attrName>
                                        </p:attrNameLst>
                                      </p:cBhvr>
                                      <p:to>
                                        <p:strVal val="visible"/>
                                      </p:to>
                                    </p:set>
                                    <p:animEffect transition="in" filter="diamond(in)">
                                      <p:cBhvr>
                                        <p:cTn id="17" dur="2000"/>
                                        <p:tgtEl>
                                          <p:spTgt spid="737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rrowheads="1"/>
          </p:cNvSpPr>
          <p:nvPr>
            <p:ph type="title"/>
          </p:nvPr>
        </p:nvSpPr>
        <p:spPr/>
        <p:txBody>
          <a:bodyPr/>
          <a:lstStyle/>
          <a:p>
            <a:r>
              <a:rPr lang="en-US"/>
              <a:t>Money, money, money!!!</a:t>
            </a:r>
          </a:p>
        </p:txBody>
      </p:sp>
      <p:sp>
        <p:nvSpPr>
          <p:cNvPr id="74755" name="Rectangle 3"/>
          <p:cNvSpPr>
            <a:spLocks noGrp="1" noRot="1" noChangeArrowheads="1"/>
          </p:cNvSpPr>
          <p:nvPr>
            <p:ph type="body" idx="1"/>
          </p:nvPr>
        </p:nvSpPr>
        <p:spPr/>
        <p:txBody>
          <a:bodyPr/>
          <a:lstStyle/>
          <a:p>
            <a:r>
              <a:rPr lang="en-US"/>
              <a:t>People decided to weigh a piece of metal once and make a mark on it that told how much it weighed. Then the metal would not have to be weighed every time it was traded. Now everyone could look at the piece of metal and see how much it was worth. Pieces of metal that were weighed and marked this way were the first coins.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dissolve">
                                      <p:cBhvr>
                                        <p:cTn id="7" dur="500"/>
                                        <p:tgtEl>
                                          <p:spTgt spid="7475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74754"/>
                                        </p:tgtEl>
                                        <p:attrNameLst>
                                          <p:attrName>style.visibility</p:attrName>
                                        </p:attrNameLst>
                                      </p:cBhvr>
                                      <p:to>
                                        <p:strVal val="visible"/>
                                      </p:to>
                                    </p:set>
                                    <p:animEffect transition="in" filter="circle(in)">
                                      <p:cBhvr>
                                        <p:cTn id="12" dur="2000"/>
                                        <p:tgtEl>
                                          <p:spTgt spid="7475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4755">
                                            <p:txEl>
                                              <p:pRg st="0" end="0"/>
                                            </p:txEl>
                                          </p:spTgt>
                                        </p:tgtEl>
                                        <p:attrNameLst>
                                          <p:attrName>style.visibility</p:attrName>
                                        </p:attrNameLst>
                                      </p:cBhvr>
                                      <p:to>
                                        <p:strVal val="visible"/>
                                      </p:to>
                                    </p:set>
                                    <p:animEffect transition="in" filter="circle(in)">
                                      <p:cBhvr>
                                        <p:cTn id="17" dur="2000"/>
                                        <p:tgtEl>
                                          <p:spTgt spid="747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54" grpId="1"/>
      <p:bldP spid="7475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rrowheads="1"/>
          </p:cNvSpPr>
          <p:nvPr>
            <p:ph type="title"/>
          </p:nvPr>
        </p:nvSpPr>
        <p:spPr/>
        <p:txBody>
          <a:bodyPr/>
          <a:lstStyle/>
          <a:p>
            <a:r>
              <a:rPr lang="en-US"/>
              <a:t/>
            </a:r>
            <a:br>
              <a:rPr lang="en-US"/>
            </a:br>
            <a:r>
              <a:rPr lang="en-US"/>
              <a:t>Resources</a:t>
            </a:r>
          </a:p>
        </p:txBody>
      </p:sp>
      <p:sp>
        <p:nvSpPr>
          <p:cNvPr id="52227" name="Rectangle 3"/>
          <p:cNvSpPr>
            <a:spLocks noGrp="1" noRot="1" noChangeArrowheads="1"/>
          </p:cNvSpPr>
          <p:nvPr>
            <p:ph type="body" idx="1"/>
          </p:nvPr>
        </p:nvSpPr>
        <p:spPr/>
        <p:txBody>
          <a:bodyPr/>
          <a:lstStyle/>
          <a:p>
            <a:r>
              <a:rPr lang="en-US">
                <a:hlinkClick r:id="rId2"/>
              </a:rPr>
              <a:t>Econopolis</a:t>
            </a:r>
            <a:endParaRPr lang="en-US"/>
          </a:p>
          <a:p>
            <a:r>
              <a:rPr lang="en-US">
                <a:hlinkClick r:id="rId3"/>
              </a:rPr>
              <a:t>Hawaiian Barter</a:t>
            </a:r>
            <a:endParaRPr lang="en-US"/>
          </a:p>
          <a:p>
            <a:r>
              <a:rPr lang="en-US">
                <a:hlinkClick r:id="rId4"/>
              </a:rPr>
              <a:t>Wampum Works</a:t>
            </a:r>
            <a:endParaRPr lang="en-US"/>
          </a:p>
          <a:p>
            <a:r>
              <a:rPr lang="en-US">
                <a:hlinkClick r:id="rId5"/>
              </a:rPr>
              <a:t>Bartering for Goods</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rrowheads="1"/>
          </p:cNvSpPr>
          <p:nvPr>
            <p:ph type="title"/>
          </p:nvPr>
        </p:nvSpPr>
        <p:spPr/>
        <p:txBody>
          <a:bodyPr/>
          <a:lstStyle/>
          <a:p>
            <a:r>
              <a:rPr lang="en-US"/>
              <a:t>Blue Print Skill </a:t>
            </a:r>
          </a:p>
        </p:txBody>
      </p:sp>
      <p:sp>
        <p:nvSpPr>
          <p:cNvPr id="51203" name="Rectangle 3"/>
          <p:cNvSpPr>
            <a:spLocks noGrp="1" noRot="1" noChangeArrowheads="1"/>
          </p:cNvSpPr>
          <p:nvPr>
            <p:ph type="body" sz="half" idx="1"/>
          </p:nvPr>
        </p:nvSpPr>
        <p:spPr/>
        <p:txBody>
          <a:bodyPr/>
          <a:lstStyle/>
          <a:p>
            <a:r>
              <a:rPr lang="en-US"/>
              <a:t>Differentiate between money and barter economies.</a:t>
            </a:r>
            <a:r>
              <a:rPr lang="en-US" sz="2800"/>
              <a:t>  </a:t>
            </a:r>
          </a:p>
        </p:txBody>
      </p:sp>
      <p:pic>
        <p:nvPicPr>
          <p:cNvPr id="51204" name="Picture 4" descr="moneycoins"/>
          <p:cNvPicPr>
            <a:picLocks noChangeAspect="1" noChangeArrowheads="1"/>
          </p:cNvPicPr>
          <p:nvPr>
            <p:ph sz="quarter" idx="2"/>
          </p:nvPr>
        </p:nvPicPr>
        <p:blipFill>
          <a:blip r:embed="rId2" cstate="print"/>
          <a:srcRect/>
          <a:stretch>
            <a:fillRect/>
          </a:stretch>
        </p:blipFill>
        <p:spPr>
          <a:xfrm>
            <a:off x="5797550" y="1905000"/>
            <a:ext cx="2166938" cy="2019300"/>
          </a:xfrm>
          <a:noFill/>
          <a:ln/>
        </p:spPr>
      </p:pic>
      <p:pic>
        <p:nvPicPr>
          <p:cNvPr id="51211" name="Picture 11" descr="beads2"/>
          <p:cNvPicPr>
            <a:picLocks noChangeAspect="1" noChangeArrowheads="1"/>
          </p:cNvPicPr>
          <p:nvPr>
            <p:ph sz="quarter" idx="3"/>
          </p:nvPr>
        </p:nvPicPr>
        <p:blipFill>
          <a:blip r:embed="rId3" cstate="print"/>
          <a:srcRect/>
          <a:stretch>
            <a:fillRect/>
          </a:stretch>
        </p:blipFill>
        <p:spPr>
          <a:xfrm>
            <a:off x="5778500" y="4076700"/>
            <a:ext cx="2205038" cy="20193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diamond(in)">
                                      <p:cBhvr>
                                        <p:cTn id="7" dur="2000"/>
                                        <p:tgtEl>
                                          <p:spTgt spid="5120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1211"/>
                                        </p:tgtEl>
                                        <p:attrNameLst>
                                          <p:attrName>style.visibility</p:attrName>
                                        </p:attrNameLst>
                                      </p:cBhvr>
                                      <p:to>
                                        <p:strVal val="visible"/>
                                      </p:to>
                                    </p:set>
                                    <p:animEffect transition="in" filter="dissolve">
                                      <p:cBhvr>
                                        <p:cTn id="12" dur="500"/>
                                        <p:tgtEl>
                                          <p:spTgt spid="5121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1204"/>
                                        </p:tgtEl>
                                        <p:attrNameLst>
                                          <p:attrName>style.visibility</p:attrName>
                                        </p:attrNameLst>
                                      </p:cBhvr>
                                      <p:to>
                                        <p:strVal val="visible"/>
                                      </p:to>
                                    </p:set>
                                    <p:anim calcmode="lin" valueType="num">
                                      <p:cBhvr additive="base">
                                        <p:cTn id="17" dur="500" fill="hold"/>
                                        <p:tgtEl>
                                          <p:spTgt spid="51204"/>
                                        </p:tgtEl>
                                        <p:attrNameLst>
                                          <p:attrName>ppt_x</p:attrName>
                                        </p:attrNameLst>
                                      </p:cBhvr>
                                      <p:tavLst>
                                        <p:tav tm="0">
                                          <p:val>
                                            <p:strVal val="#ppt_x"/>
                                          </p:val>
                                        </p:tav>
                                        <p:tav tm="100000">
                                          <p:val>
                                            <p:strVal val="#ppt_x"/>
                                          </p:val>
                                        </p:tav>
                                      </p:tavLst>
                                    </p:anim>
                                    <p:anim calcmode="lin" valueType="num">
                                      <p:cBhvr additive="base">
                                        <p:cTn id="18" dur="500" fill="hold"/>
                                        <p:tgtEl>
                                          <p:spTgt spid="5120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1203">
                                            <p:txEl>
                                              <p:pRg st="0" end="0"/>
                                            </p:txEl>
                                          </p:spTgt>
                                        </p:tgtEl>
                                        <p:attrNameLst>
                                          <p:attrName>style.visibility</p:attrName>
                                        </p:attrNameLst>
                                      </p:cBhvr>
                                      <p:to>
                                        <p:strVal val="visible"/>
                                      </p:to>
                                    </p:set>
                                    <p:anim calcmode="lin" valueType="num">
                                      <p:cBhvr additive="base">
                                        <p:cTn id="23" dur="500" fill="hold"/>
                                        <p:tgtEl>
                                          <p:spTgt spid="51203">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120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P spid="5120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rrowheads="1"/>
          </p:cNvSpPr>
          <p:nvPr>
            <p:ph type="title"/>
          </p:nvPr>
        </p:nvSpPr>
        <p:spPr/>
        <p:txBody>
          <a:bodyPr/>
          <a:lstStyle/>
          <a:p>
            <a:r>
              <a:rPr lang="en-US"/>
              <a:t>No Money?</a:t>
            </a:r>
          </a:p>
        </p:txBody>
      </p:sp>
      <p:sp>
        <p:nvSpPr>
          <p:cNvPr id="62467" name="Rectangle 3"/>
          <p:cNvSpPr>
            <a:spLocks noGrp="1" noRot="1" noChangeArrowheads="1"/>
          </p:cNvSpPr>
          <p:nvPr>
            <p:ph type="body" idx="1"/>
          </p:nvPr>
        </p:nvSpPr>
        <p:spPr/>
        <p:txBody>
          <a:bodyPr/>
          <a:lstStyle/>
          <a:p>
            <a:r>
              <a:rPr lang="en-US"/>
              <a:t>It's hard to imagine our world without money, isn't it? </a:t>
            </a:r>
          </a:p>
          <a:p>
            <a:r>
              <a:rPr lang="en-US"/>
              <a:t>A long time ago there were no coins. There was no such thing as money. </a:t>
            </a:r>
          </a:p>
          <a:p>
            <a:r>
              <a:rPr lang="en-US"/>
              <a:t>Before money was invented people had to get their food, clothing and other needs by trading things.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2467">
                                            <p:txEl>
                                              <p:pRg st="0" end="0"/>
                                            </p:txEl>
                                          </p:spTgt>
                                        </p:tgtEl>
                                        <p:attrNameLst>
                                          <p:attrName>style.visibility</p:attrName>
                                        </p:attrNameLst>
                                      </p:cBhvr>
                                      <p:to>
                                        <p:strVal val="visible"/>
                                      </p:to>
                                    </p:set>
                                    <p:animEffect transition="in" filter="box(in)">
                                      <p:cBhvr>
                                        <p:cTn id="12" dur="500"/>
                                        <p:tgtEl>
                                          <p:spTgt spid="624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2467">
                                            <p:txEl>
                                              <p:pRg st="1" end="1"/>
                                            </p:txEl>
                                          </p:spTgt>
                                        </p:tgtEl>
                                        <p:attrNameLst>
                                          <p:attrName>style.visibility</p:attrName>
                                        </p:attrNameLst>
                                      </p:cBhvr>
                                      <p:to>
                                        <p:strVal val="visible"/>
                                      </p:to>
                                    </p:set>
                                    <p:animEffect transition="in" filter="box(in)">
                                      <p:cBhvr>
                                        <p:cTn id="17" dur="500"/>
                                        <p:tgtEl>
                                          <p:spTgt spid="6246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2467">
                                            <p:txEl>
                                              <p:pRg st="2" end="2"/>
                                            </p:txEl>
                                          </p:spTgt>
                                        </p:tgtEl>
                                        <p:attrNameLst>
                                          <p:attrName>style.visibility</p:attrName>
                                        </p:attrNameLst>
                                      </p:cBhvr>
                                      <p:to>
                                        <p:strVal val="visible"/>
                                      </p:to>
                                    </p:set>
                                    <p:animEffect transition="in" filter="dissolve">
                                      <p:cBhvr>
                                        <p:cTn id="22" dur="500"/>
                                        <p:tgtEl>
                                          <p:spTgt spid="624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rrowheads="1"/>
          </p:cNvSpPr>
          <p:nvPr>
            <p:ph type="title"/>
          </p:nvPr>
        </p:nvSpPr>
        <p:spPr/>
        <p:txBody>
          <a:bodyPr/>
          <a:lstStyle/>
          <a:p>
            <a:r>
              <a:rPr lang="en-US"/>
              <a:t>A special kind of trading…</a:t>
            </a:r>
          </a:p>
        </p:txBody>
      </p:sp>
      <p:sp>
        <p:nvSpPr>
          <p:cNvPr id="53251" name="Rectangle 3"/>
          <p:cNvSpPr>
            <a:spLocks noGrp="1" noRot="1" noChangeArrowheads="1"/>
          </p:cNvSpPr>
          <p:nvPr>
            <p:ph type="body" idx="1"/>
          </p:nvPr>
        </p:nvSpPr>
        <p:spPr>
          <a:xfrm>
            <a:off x="838200" y="1905000"/>
            <a:ext cx="8007350" cy="2514600"/>
          </a:xfrm>
        </p:spPr>
        <p:txBody>
          <a:bodyPr/>
          <a:lstStyle/>
          <a:p>
            <a:r>
              <a:rPr lang="en-US"/>
              <a:t>There is a special name for this kind of trading. The name is barter. </a:t>
            </a:r>
          </a:p>
          <a:p>
            <a:r>
              <a:rPr lang="en-US"/>
              <a:t>Bartering is the exchange of goods and services without the use of money.</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circle(in)">
                                      <p:cBhvr>
                                        <p:cTn id="7" dur="2000"/>
                                        <p:tgtEl>
                                          <p:spTgt spid="5325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53251">
                                            <p:txEl>
                                              <p:pRg st="0" end="0"/>
                                            </p:txEl>
                                          </p:spTgt>
                                        </p:tgtEl>
                                        <p:attrNameLst>
                                          <p:attrName>style.visibility</p:attrName>
                                        </p:attrNameLst>
                                      </p:cBhvr>
                                      <p:to>
                                        <p:strVal val="visible"/>
                                      </p:to>
                                    </p:set>
                                    <p:animEffect transition="in" filter="strips(downLeft)">
                                      <p:cBhvr>
                                        <p:cTn id="12" dur="500"/>
                                        <p:tgtEl>
                                          <p:spTgt spid="5325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53251">
                                            <p:txEl>
                                              <p:pRg st="1" end="1"/>
                                            </p:txEl>
                                          </p:spTgt>
                                        </p:tgtEl>
                                        <p:attrNameLst>
                                          <p:attrName>style.visibility</p:attrName>
                                        </p:attrNameLst>
                                      </p:cBhvr>
                                      <p:to>
                                        <p:strVal val="visible"/>
                                      </p:to>
                                    </p:set>
                                    <p:animEffect transition="in" filter="barn(inHorizontal)">
                                      <p:cBhvr>
                                        <p:cTn id="17" dur="500"/>
                                        <p:tgtEl>
                                          <p:spTgt spid="532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rrowheads="1"/>
          </p:cNvSpPr>
          <p:nvPr>
            <p:ph type="title"/>
          </p:nvPr>
        </p:nvSpPr>
        <p:spPr/>
        <p:txBody>
          <a:bodyPr/>
          <a:lstStyle/>
          <a:p>
            <a:r>
              <a:rPr lang="en-US"/>
              <a:t>Why do people barter?</a:t>
            </a:r>
          </a:p>
        </p:txBody>
      </p:sp>
      <p:sp>
        <p:nvSpPr>
          <p:cNvPr id="63491" name="Rectangle 3"/>
          <p:cNvSpPr>
            <a:spLocks noGrp="1" noRot="1" noChangeArrowheads="1"/>
          </p:cNvSpPr>
          <p:nvPr>
            <p:ph type="body" idx="1"/>
          </p:nvPr>
        </p:nvSpPr>
        <p:spPr/>
        <p:txBody>
          <a:bodyPr/>
          <a:lstStyle/>
          <a:p>
            <a:r>
              <a:rPr lang="en-US"/>
              <a:t>People traded some of the things they didn't need for things they wanted or needed. Even then people had different jobs and skills. The good hunter might trade 10 rabbits to the carpenter for the carpenter's promise to fix his roof.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diamond(in)">
                                      <p:cBhvr>
                                        <p:cTn id="7" dur="2000"/>
                                        <p:tgtEl>
                                          <p:spTgt spid="6349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3491">
                                            <p:txEl>
                                              <p:pRg st="0" end="0"/>
                                            </p:txEl>
                                          </p:spTgt>
                                        </p:tgtEl>
                                        <p:attrNameLst>
                                          <p:attrName>style.visibility</p:attrName>
                                        </p:attrNameLst>
                                      </p:cBhvr>
                                      <p:to>
                                        <p:strVal val="visible"/>
                                      </p:to>
                                    </p:set>
                                    <p:animEffect transition="in" filter="strips(downLeft)">
                                      <p:cBhvr>
                                        <p:cTn id="12" dur="500"/>
                                        <p:tgtEl>
                                          <p:spTgt spid="634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rrowheads="1"/>
          </p:cNvSpPr>
          <p:nvPr>
            <p:ph type="title"/>
          </p:nvPr>
        </p:nvSpPr>
        <p:spPr/>
        <p:txBody>
          <a:bodyPr/>
          <a:lstStyle/>
          <a:p>
            <a:r>
              <a:rPr lang="en-US"/>
              <a:t>What was traded?</a:t>
            </a:r>
          </a:p>
        </p:txBody>
      </p:sp>
      <p:sp>
        <p:nvSpPr>
          <p:cNvPr id="65539" name="Rectangle 3"/>
          <p:cNvSpPr>
            <a:spLocks noGrp="1" noRot="1" noChangeArrowheads="1"/>
          </p:cNvSpPr>
          <p:nvPr>
            <p:ph type="body" sz="half" idx="1"/>
          </p:nvPr>
        </p:nvSpPr>
        <p:spPr/>
        <p:txBody>
          <a:bodyPr/>
          <a:lstStyle/>
          <a:p>
            <a:pPr>
              <a:lnSpc>
                <a:spcPct val="90000"/>
              </a:lnSpc>
            </a:pPr>
            <a:r>
              <a:rPr lang="en-US" sz="2800"/>
              <a:t>All sorts of things could be used as money if people agreed on their value and accepted them in trade. </a:t>
            </a:r>
          </a:p>
          <a:p>
            <a:pPr>
              <a:lnSpc>
                <a:spcPct val="90000"/>
              </a:lnSpc>
            </a:pPr>
            <a:r>
              <a:rPr lang="en-US" sz="2800"/>
              <a:t>In some places you could always make a trade if you had a cow. </a:t>
            </a:r>
          </a:p>
        </p:txBody>
      </p:sp>
      <p:pic>
        <p:nvPicPr>
          <p:cNvPr id="65540" name="Picture 4" descr="cowcountry"/>
          <p:cNvPicPr>
            <a:picLocks noChangeAspect="1" noChangeArrowheads="1"/>
          </p:cNvPicPr>
          <p:nvPr>
            <p:ph sz="half" idx="2"/>
          </p:nvPr>
        </p:nvPicPr>
        <p:blipFill>
          <a:blip r:embed="rId2" cstate="print"/>
          <a:srcRect/>
          <a:stretch>
            <a:fillRect/>
          </a:stretch>
        </p:blipFill>
        <p:spPr>
          <a:xfrm>
            <a:off x="4953000" y="2286000"/>
            <a:ext cx="3814763" cy="2492375"/>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box(in)">
                                      <p:cBhvr>
                                        <p:cTn id="7" dur="500"/>
                                        <p:tgtEl>
                                          <p:spTgt spid="6553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5539">
                                            <p:txEl>
                                              <p:pRg st="0" end="0"/>
                                            </p:txEl>
                                          </p:spTgt>
                                        </p:tgtEl>
                                        <p:attrNameLst>
                                          <p:attrName>style.visibility</p:attrName>
                                        </p:attrNameLst>
                                      </p:cBhvr>
                                      <p:to>
                                        <p:strVal val="visible"/>
                                      </p:to>
                                    </p:set>
                                    <p:animEffect transition="in" filter="checkerboard(across)">
                                      <p:cBhvr>
                                        <p:cTn id="12" dur="500"/>
                                        <p:tgtEl>
                                          <p:spTgt spid="655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65540"/>
                                        </p:tgtEl>
                                        <p:attrNameLst>
                                          <p:attrName>style.visibility</p:attrName>
                                        </p:attrNameLst>
                                      </p:cBhvr>
                                      <p:to>
                                        <p:strVal val="visible"/>
                                      </p:to>
                                    </p:set>
                                    <p:animEffect transition="in" filter="diamond(in)">
                                      <p:cBhvr>
                                        <p:cTn id="17" dur="2000"/>
                                        <p:tgtEl>
                                          <p:spTgt spid="65540"/>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65539">
                                            <p:txEl>
                                              <p:pRg st="1" end="1"/>
                                            </p:txEl>
                                          </p:spTgt>
                                        </p:tgtEl>
                                        <p:attrNameLst>
                                          <p:attrName>style.visibility</p:attrName>
                                        </p:attrNameLst>
                                      </p:cBhvr>
                                      <p:to>
                                        <p:strVal val="visible"/>
                                      </p:to>
                                    </p:set>
                                    <p:animEffect transition="in" filter="strips(downLeft)">
                                      <p:cBhvr>
                                        <p:cTn id="22" dur="500"/>
                                        <p:tgtEl>
                                          <p:spTgt spid="655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rrowheads="1"/>
          </p:cNvSpPr>
          <p:nvPr>
            <p:ph type="title"/>
          </p:nvPr>
        </p:nvSpPr>
        <p:spPr/>
        <p:txBody>
          <a:bodyPr/>
          <a:lstStyle/>
          <a:p>
            <a:r>
              <a:rPr lang="en-US"/>
              <a:t>Salt was valuable. </a:t>
            </a:r>
          </a:p>
        </p:txBody>
      </p:sp>
      <p:sp>
        <p:nvSpPr>
          <p:cNvPr id="66563" name="Rectangle 3"/>
          <p:cNvSpPr>
            <a:spLocks noGrp="1" noRot="1" noChangeArrowheads="1"/>
          </p:cNvSpPr>
          <p:nvPr>
            <p:ph type="body" idx="1"/>
          </p:nvPr>
        </p:nvSpPr>
        <p:spPr/>
        <p:txBody>
          <a:bodyPr/>
          <a:lstStyle/>
          <a:p>
            <a:r>
              <a:rPr lang="en-US"/>
              <a:t>Salt was hard to find and very valuable to people. Everybody wanted salt to flavor and preserve their food. So salt was used for money. In ancient Rome the soldiers were paid with salt.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circle(in)">
                                      <p:cBhvr>
                                        <p:cTn id="7" dur="2000"/>
                                        <p:tgtEl>
                                          <p:spTgt spid="6656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6563">
                                            <p:txEl>
                                              <p:pRg st="0" end="0"/>
                                            </p:txEl>
                                          </p:spTgt>
                                        </p:tgtEl>
                                        <p:attrNameLst>
                                          <p:attrName>style.visibility</p:attrName>
                                        </p:attrNameLst>
                                      </p:cBhvr>
                                      <p:to>
                                        <p:strVal val="visible"/>
                                      </p:to>
                                    </p:set>
                                    <p:animEffect transition="in" filter="blinds(horizontal)">
                                      <p:cBhvr>
                                        <p:cTn id="12" dur="500"/>
                                        <p:tgtEl>
                                          <p:spTgt spid="665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rrowheads="1"/>
          </p:cNvSpPr>
          <p:nvPr>
            <p:ph type="title"/>
          </p:nvPr>
        </p:nvSpPr>
        <p:spPr/>
        <p:txBody>
          <a:bodyPr/>
          <a:lstStyle/>
          <a:p>
            <a:pPr algn="ctr"/>
            <a:r>
              <a:rPr lang="en-US"/>
              <a:t>There are problems with bartering.</a:t>
            </a:r>
          </a:p>
        </p:txBody>
      </p:sp>
      <p:sp>
        <p:nvSpPr>
          <p:cNvPr id="64515" name="Rectangle 3"/>
          <p:cNvSpPr>
            <a:spLocks noGrp="1" noRot="1" noChangeArrowheads="1"/>
          </p:cNvSpPr>
          <p:nvPr>
            <p:ph type="body" idx="1"/>
          </p:nvPr>
        </p:nvSpPr>
        <p:spPr>
          <a:xfrm>
            <a:off x="762000" y="2819400"/>
            <a:ext cx="8007350" cy="2743200"/>
          </a:xfrm>
        </p:spPr>
        <p:txBody>
          <a:bodyPr/>
          <a:lstStyle/>
          <a:p>
            <a:r>
              <a:rPr lang="en-US"/>
              <a:t>What happened when you had something to trade but nobody wanted it?</a:t>
            </a:r>
          </a:p>
          <a:p>
            <a:r>
              <a:rPr lang="en-US"/>
              <a:t> What happened when the traders couldn't agree on what was a fair trade?</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barn(inHorizontal)">
                                      <p:cBhvr>
                                        <p:cTn id="7" dur="500"/>
                                        <p:tgtEl>
                                          <p:spTgt spid="645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64515">
                                            <p:txEl>
                                              <p:pRg st="0" end="0"/>
                                            </p:txEl>
                                          </p:spTgt>
                                        </p:tgtEl>
                                        <p:attrNameLst>
                                          <p:attrName>style.visibility</p:attrName>
                                        </p:attrNameLst>
                                      </p:cBhvr>
                                      <p:to>
                                        <p:strVal val="visible"/>
                                      </p:to>
                                    </p:set>
                                    <p:animEffect transition="in" filter="barn(inHorizontal)">
                                      <p:cBhvr>
                                        <p:cTn id="12" dur="500"/>
                                        <p:tgtEl>
                                          <p:spTgt spid="645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4515">
                                            <p:txEl>
                                              <p:pRg st="1" end="1"/>
                                            </p:txEl>
                                          </p:spTgt>
                                        </p:tgtEl>
                                        <p:attrNameLst>
                                          <p:attrName>style.visibility</p:attrName>
                                        </p:attrNameLst>
                                      </p:cBhvr>
                                      <p:to>
                                        <p:strVal val="visible"/>
                                      </p:to>
                                    </p:set>
                                    <p:animEffect transition="in" filter="circle(in)">
                                      <p:cBhvr>
                                        <p:cTn id="17" dur="2000"/>
                                        <p:tgtEl>
                                          <p:spTgt spid="645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rrowheads="1"/>
          </p:cNvSpPr>
          <p:nvPr>
            <p:ph type="title"/>
          </p:nvPr>
        </p:nvSpPr>
        <p:spPr/>
        <p:txBody>
          <a:bodyPr/>
          <a:lstStyle/>
          <a:p>
            <a:pPr algn="ctr"/>
            <a:r>
              <a:rPr lang="en-US"/>
              <a:t>Do you have what someone wants?</a:t>
            </a:r>
          </a:p>
        </p:txBody>
      </p:sp>
      <p:sp>
        <p:nvSpPr>
          <p:cNvPr id="54275" name="Rectangle 3"/>
          <p:cNvSpPr>
            <a:spLocks noGrp="1" noRot="1" noChangeArrowheads="1"/>
          </p:cNvSpPr>
          <p:nvPr>
            <p:ph type="body" idx="1"/>
          </p:nvPr>
        </p:nvSpPr>
        <p:spPr/>
        <p:txBody>
          <a:bodyPr/>
          <a:lstStyle/>
          <a:p>
            <a:r>
              <a:rPr lang="en-US"/>
              <a:t>The main disadvantage of barter is that it requires a double coincidence of wants. Both people have to have what the other one wants and be willing to swap with each other.  This caused people to develop a standard for value of items. </a:t>
            </a:r>
          </a:p>
          <a:p>
            <a:r>
              <a:rPr lang="en-US"/>
              <a:t>One example was called wampum.</a:t>
            </a:r>
            <a:br>
              <a:rPr lang="en-US"/>
            </a:b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diamond(in)">
                                      <p:cBhvr>
                                        <p:cTn id="7" dur="2000"/>
                                        <p:tgtEl>
                                          <p:spTgt spid="5427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randombar(horizontal)">
                                      <p:cBhvr>
                                        <p:cTn id="12" dur="500"/>
                                        <p:tgtEl>
                                          <p:spTgt spid="542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4275">
                                            <p:txEl>
                                              <p:pRg st="1" end="1"/>
                                            </p:txEl>
                                          </p:spTgt>
                                        </p:tgtEl>
                                        <p:attrNameLst>
                                          <p:attrName>style.visibility</p:attrName>
                                        </p:attrNameLst>
                                      </p:cBhvr>
                                      <p:to>
                                        <p:strVal val="visible"/>
                                      </p:to>
                                    </p:set>
                                    <p:animEffect transition="in" filter="randombar(horizontal)">
                                      <p:cBhvr>
                                        <p:cTn id="17" dur="500"/>
                                        <p:tgtEl>
                                          <p:spTgt spid="542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Lst>
  </p:timing>
</p:sld>
</file>

<file path=ppt/theme/theme1.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Glass Layers</Template>
  <TotalTime>160</TotalTime>
  <Words>617</Words>
  <Application>Microsoft Office PowerPoint</Application>
  <PresentationFormat>On-screen Show (4:3)</PresentationFormat>
  <Paragraphs>45</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Arial Black</vt:lpstr>
      <vt:lpstr>Times New Roman</vt:lpstr>
      <vt:lpstr>Wingdings</vt:lpstr>
      <vt:lpstr>Glass Layers</vt:lpstr>
      <vt:lpstr>What is Bartering? </vt:lpstr>
      <vt:lpstr>Blue Print Skill </vt:lpstr>
      <vt:lpstr>No Money?</vt:lpstr>
      <vt:lpstr>A special kind of trading…</vt:lpstr>
      <vt:lpstr>Why do people barter?</vt:lpstr>
      <vt:lpstr>What was traded?</vt:lpstr>
      <vt:lpstr>Salt was valuable. </vt:lpstr>
      <vt:lpstr>There are problems with bartering.</vt:lpstr>
      <vt:lpstr>Do you have what someone wants?</vt:lpstr>
      <vt:lpstr>What is wampum?</vt:lpstr>
      <vt:lpstr> More wampum…  </vt:lpstr>
      <vt:lpstr>Metal as Money</vt:lpstr>
      <vt:lpstr>Metal for money</vt:lpstr>
      <vt:lpstr>Weighing metal…</vt:lpstr>
      <vt:lpstr>Money, money, money!!!</vt:lpstr>
      <vt:lpstr> Resources</vt:lpstr>
    </vt:vector>
  </TitlesOfParts>
  <Company>Jefferson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Jefferson County Tech Center</dc:creator>
  <cp:lastModifiedBy>hnace</cp:lastModifiedBy>
  <cp:revision>12</cp:revision>
  <dcterms:created xsi:type="dcterms:W3CDTF">2005-01-10T18:15:47Z</dcterms:created>
  <dcterms:modified xsi:type="dcterms:W3CDTF">2009-08-06T17:49:51Z</dcterms:modified>
</cp:coreProperties>
</file>